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Open Sans" panose="020B0604020202020204" charset="0"/>
      <p:regular r:id="rId16"/>
    </p:embeddedFont>
    <p:embeddedFont>
      <p:font typeface="Open Sans Bold" panose="020B0604020202020204" charset="0"/>
      <p:regular r:id="rId17"/>
    </p:embeddedFont>
    <p:embeddedFont>
      <p:font typeface="Open Sans Medium" panose="020B0604020202020204" charset="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3" d="100"/>
          <a:sy n="73" d="100"/>
        </p:scale>
        <p:origin x="59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svg"/><Relationship Id="rId18" Type="http://schemas.openxmlformats.org/officeDocument/2006/relationships/image" Target="../media/image17.png"/><Relationship Id="rId3" Type="http://schemas.openxmlformats.org/officeDocument/2006/relationships/image" Target="../media/image2.svg"/><Relationship Id="rId21" Type="http://schemas.openxmlformats.org/officeDocument/2006/relationships/image" Target="../media/image20.svg"/><Relationship Id="rId7" Type="http://schemas.openxmlformats.org/officeDocument/2006/relationships/image" Target="../media/image6.svg"/><Relationship Id="rId12" Type="http://schemas.openxmlformats.org/officeDocument/2006/relationships/image" Target="../media/image11.png"/><Relationship Id="rId17" Type="http://schemas.openxmlformats.org/officeDocument/2006/relationships/image" Target="../media/image16.svg"/><Relationship Id="rId25" Type="http://schemas.openxmlformats.org/officeDocument/2006/relationships/image" Target="../media/image24.sv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svg"/><Relationship Id="rId24" Type="http://schemas.openxmlformats.org/officeDocument/2006/relationships/image" Target="../media/image23.pn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23" Type="http://schemas.openxmlformats.org/officeDocument/2006/relationships/image" Target="../media/image22.svg"/><Relationship Id="rId10" Type="http://schemas.openxmlformats.org/officeDocument/2006/relationships/image" Target="../media/image9.png"/><Relationship Id="rId19" Type="http://schemas.openxmlformats.org/officeDocument/2006/relationships/image" Target="../media/image18.svg"/><Relationship Id="rId4" Type="http://schemas.openxmlformats.org/officeDocument/2006/relationships/image" Target="../media/image3.png"/><Relationship Id="rId9" Type="http://schemas.openxmlformats.org/officeDocument/2006/relationships/image" Target="../media/image8.sv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18" Type="http://schemas.openxmlformats.org/officeDocument/2006/relationships/image" Target="../media/image23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17" Type="http://schemas.openxmlformats.org/officeDocument/2006/relationships/image" Target="../media/image22.sv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19" Type="http://schemas.openxmlformats.org/officeDocument/2006/relationships/image" Target="../media/image24.sv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0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5" Type="http://schemas.openxmlformats.org/officeDocument/2006/relationships/image" Target="../media/image26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2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8.png"/><Relationship Id="rId7" Type="http://schemas.openxmlformats.org/officeDocument/2006/relationships/image" Target="../media/image32.sv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svg"/><Relationship Id="rId5" Type="http://schemas.openxmlformats.org/officeDocument/2006/relationships/image" Target="../media/image30.svg"/><Relationship Id="rId10" Type="http://schemas.openxmlformats.org/officeDocument/2006/relationships/image" Target="../media/image35.png"/><Relationship Id="rId4" Type="http://schemas.openxmlformats.org/officeDocument/2006/relationships/image" Target="../media/image29.png"/><Relationship Id="rId9" Type="http://schemas.openxmlformats.org/officeDocument/2006/relationships/image" Target="../media/image34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2.svg"/><Relationship Id="rId7" Type="http://schemas.openxmlformats.org/officeDocument/2006/relationships/image" Target="../media/image1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8.svg"/><Relationship Id="rId5" Type="http://schemas.openxmlformats.org/officeDocument/2006/relationships/image" Target="../media/image10.svg"/><Relationship Id="rId10" Type="http://schemas.openxmlformats.org/officeDocument/2006/relationships/image" Target="../media/image17.png"/><Relationship Id="rId4" Type="http://schemas.openxmlformats.org/officeDocument/2006/relationships/image" Target="../media/image9.png"/><Relationship Id="rId9" Type="http://schemas.openxmlformats.org/officeDocument/2006/relationships/image" Target="../media/image1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svg"/><Relationship Id="rId3" Type="http://schemas.openxmlformats.org/officeDocument/2006/relationships/image" Target="../media/image9.png"/><Relationship Id="rId7" Type="http://schemas.openxmlformats.org/officeDocument/2006/relationships/image" Target="../media/image1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10" Type="http://schemas.openxmlformats.org/officeDocument/2006/relationships/image" Target="../media/image18.svg"/><Relationship Id="rId4" Type="http://schemas.openxmlformats.org/officeDocument/2006/relationships/image" Target="../media/image10.sv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26.svg"/><Relationship Id="rId3" Type="http://schemas.openxmlformats.org/officeDocument/2006/relationships/image" Target="../media/image8.svg"/><Relationship Id="rId7" Type="http://schemas.openxmlformats.org/officeDocument/2006/relationships/image" Target="../media/image14.svg"/><Relationship Id="rId12" Type="http://schemas.openxmlformats.org/officeDocument/2006/relationships/image" Target="../media/image2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20.svg"/><Relationship Id="rId5" Type="http://schemas.openxmlformats.org/officeDocument/2006/relationships/image" Target="../media/image10.svg"/><Relationship Id="rId10" Type="http://schemas.openxmlformats.org/officeDocument/2006/relationships/image" Target="../media/image19.png"/><Relationship Id="rId4" Type="http://schemas.openxmlformats.org/officeDocument/2006/relationships/image" Target="../media/image9.png"/><Relationship Id="rId9" Type="http://schemas.openxmlformats.org/officeDocument/2006/relationships/image" Target="../media/image18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svg"/><Relationship Id="rId7" Type="http://schemas.openxmlformats.org/officeDocument/2006/relationships/image" Target="../media/image34.sv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32.sv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637999">
            <a:off x="11573644" y="2096527"/>
            <a:ext cx="2965815" cy="2995773"/>
          </a:xfrm>
          <a:custGeom>
            <a:avLst/>
            <a:gdLst/>
            <a:ahLst/>
            <a:cxnLst/>
            <a:rect l="l" t="t" r="r" b="b"/>
            <a:pathLst>
              <a:path w="2965815" h="2995773">
                <a:moveTo>
                  <a:pt x="0" y="0"/>
                </a:moveTo>
                <a:lnTo>
                  <a:pt x="2965815" y="0"/>
                </a:lnTo>
                <a:lnTo>
                  <a:pt x="2965815" y="2995773"/>
                </a:lnTo>
                <a:lnTo>
                  <a:pt x="0" y="299577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585373">
            <a:off x="14607523" y="3248995"/>
            <a:ext cx="2643029" cy="3104880"/>
          </a:xfrm>
          <a:custGeom>
            <a:avLst/>
            <a:gdLst/>
            <a:ahLst/>
            <a:cxnLst/>
            <a:rect l="l" t="t" r="r" b="b"/>
            <a:pathLst>
              <a:path w="2643029" h="3104880">
                <a:moveTo>
                  <a:pt x="0" y="0"/>
                </a:moveTo>
                <a:lnTo>
                  <a:pt x="2643029" y="0"/>
                </a:lnTo>
                <a:lnTo>
                  <a:pt x="2643029" y="3104880"/>
                </a:lnTo>
                <a:lnTo>
                  <a:pt x="0" y="310488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1040119" y="5516292"/>
            <a:ext cx="3596418" cy="2922089"/>
          </a:xfrm>
          <a:custGeom>
            <a:avLst/>
            <a:gdLst/>
            <a:ahLst/>
            <a:cxnLst/>
            <a:rect l="l" t="t" r="r" b="b"/>
            <a:pathLst>
              <a:path w="3596418" h="2922089">
                <a:moveTo>
                  <a:pt x="0" y="0"/>
                </a:moveTo>
                <a:lnTo>
                  <a:pt x="3596417" y="0"/>
                </a:lnTo>
                <a:lnTo>
                  <a:pt x="3596417" y="2922090"/>
                </a:lnTo>
                <a:lnTo>
                  <a:pt x="0" y="292209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2119762" y="-2546358"/>
            <a:ext cx="3925385" cy="3453918"/>
          </a:xfrm>
          <a:custGeom>
            <a:avLst/>
            <a:gdLst/>
            <a:ahLst/>
            <a:cxnLst/>
            <a:rect l="l" t="t" r="r" b="b"/>
            <a:pathLst>
              <a:path w="3925385" h="3453918">
                <a:moveTo>
                  <a:pt x="0" y="0"/>
                </a:moveTo>
                <a:lnTo>
                  <a:pt x="3925385" y="0"/>
                </a:lnTo>
                <a:lnTo>
                  <a:pt x="3925385" y="3453917"/>
                </a:lnTo>
                <a:lnTo>
                  <a:pt x="0" y="3453917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-1148361" y="8787765"/>
            <a:ext cx="3402110" cy="3204337"/>
          </a:xfrm>
          <a:custGeom>
            <a:avLst/>
            <a:gdLst/>
            <a:ahLst/>
            <a:cxnLst/>
            <a:rect l="l" t="t" r="r" b="b"/>
            <a:pathLst>
              <a:path w="3402110" h="3204337">
                <a:moveTo>
                  <a:pt x="0" y="0"/>
                </a:moveTo>
                <a:lnTo>
                  <a:pt x="3402110" y="0"/>
                </a:lnTo>
                <a:lnTo>
                  <a:pt x="3402110" y="3204337"/>
                </a:lnTo>
                <a:lnTo>
                  <a:pt x="0" y="3204337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6486221" y="8595947"/>
            <a:ext cx="2235015" cy="3748453"/>
          </a:xfrm>
          <a:custGeom>
            <a:avLst/>
            <a:gdLst/>
            <a:ahLst/>
            <a:cxnLst/>
            <a:rect l="l" t="t" r="r" b="b"/>
            <a:pathLst>
              <a:path w="2235015" h="3748453">
                <a:moveTo>
                  <a:pt x="0" y="0"/>
                </a:moveTo>
                <a:lnTo>
                  <a:pt x="2235015" y="0"/>
                </a:lnTo>
                <a:lnTo>
                  <a:pt x="2235015" y="3748453"/>
                </a:lnTo>
                <a:lnTo>
                  <a:pt x="0" y="374845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6681385" y="-1895890"/>
            <a:ext cx="2568580" cy="3826562"/>
          </a:xfrm>
          <a:custGeom>
            <a:avLst/>
            <a:gdLst/>
            <a:ahLst/>
            <a:cxnLst/>
            <a:rect l="l" t="t" r="r" b="b"/>
            <a:pathLst>
              <a:path w="2568580" h="3826562">
                <a:moveTo>
                  <a:pt x="0" y="0"/>
                </a:moveTo>
                <a:lnTo>
                  <a:pt x="2568580" y="0"/>
                </a:lnTo>
                <a:lnTo>
                  <a:pt x="2568580" y="3826563"/>
                </a:lnTo>
                <a:lnTo>
                  <a:pt x="0" y="3826563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2921216" y="9140190"/>
            <a:ext cx="4370544" cy="1811789"/>
          </a:xfrm>
          <a:custGeom>
            <a:avLst/>
            <a:gdLst/>
            <a:ahLst/>
            <a:cxnLst/>
            <a:rect l="l" t="t" r="r" b="b"/>
            <a:pathLst>
              <a:path w="4370544" h="1811789">
                <a:moveTo>
                  <a:pt x="0" y="0"/>
                </a:moveTo>
                <a:lnTo>
                  <a:pt x="4370544" y="0"/>
                </a:lnTo>
                <a:lnTo>
                  <a:pt x="4370544" y="1811789"/>
                </a:lnTo>
                <a:lnTo>
                  <a:pt x="0" y="181178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1647805" y="9140190"/>
            <a:ext cx="4397342" cy="3869189"/>
          </a:xfrm>
          <a:custGeom>
            <a:avLst/>
            <a:gdLst/>
            <a:ahLst/>
            <a:cxnLst/>
            <a:rect l="l" t="t" r="r" b="b"/>
            <a:pathLst>
              <a:path w="4397342" h="3869189">
                <a:moveTo>
                  <a:pt x="0" y="0"/>
                </a:moveTo>
                <a:lnTo>
                  <a:pt x="4397342" y="0"/>
                </a:lnTo>
                <a:lnTo>
                  <a:pt x="4397342" y="3869189"/>
                </a:lnTo>
                <a:lnTo>
                  <a:pt x="0" y="3869189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-500836" y="-819400"/>
            <a:ext cx="3422053" cy="2181559"/>
          </a:xfrm>
          <a:custGeom>
            <a:avLst/>
            <a:gdLst/>
            <a:ahLst/>
            <a:cxnLst/>
            <a:rect l="l" t="t" r="r" b="b"/>
            <a:pathLst>
              <a:path w="3422053" h="2181559">
                <a:moveTo>
                  <a:pt x="0" y="0"/>
                </a:moveTo>
                <a:lnTo>
                  <a:pt x="3422052" y="0"/>
                </a:lnTo>
                <a:lnTo>
                  <a:pt x="3422052" y="2181559"/>
                </a:lnTo>
                <a:lnTo>
                  <a:pt x="0" y="2181559"/>
                </a:lnTo>
                <a:lnTo>
                  <a:pt x="0" y="0"/>
                </a:lnTo>
                <a:close/>
              </a:path>
            </a:pathLst>
          </a:custGeom>
          <a:blipFill>
            <a:blip r:embed="rId20">
              <a:extLst>
                <a:ext uri="{96DAC541-7B7A-43D3-8B79-37D633B846F1}">
                  <asvg:svgBlip xmlns:asvg="http://schemas.microsoft.com/office/drawing/2016/SVG/main" r:embed="rId21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 rot="-504193">
            <a:off x="3502837" y="-1607230"/>
            <a:ext cx="3573704" cy="2506060"/>
          </a:xfrm>
          <a:custGeom>
            <a:avLst/>
            <a:gdLst/>
            <a:ahLst/>
            <a:cxnLst/>
            <a:rect l="l" t="t" r="r" b="b"/>
            <a:pathLst>
              <a:path w="3573704" h="2506060">
                <a:moveTo>
                  <a:pt x="0" y="0"/>
                </a:moveTo>
                <a:lnTo>
                  <a:pt x="3573704" y="0"/>
                </a:lnTo>
                <a:lnTo>
                  <a:pt x="3573704" y="2506060"/>
                </a:lnTo>
                <a:lnTo>
                  <a:pt x="0" y="2506060"/>
                </a:lnTo>
                <a:lnTo>
                  <a:pt x="0" y="0"/>
                </a:lnTo>
                <a:close/>
              </a:path>
            </a:pathLst>
          </a:custGeom>
          <a:blipFill>
            <a:blip r:embed="rId22">
              <a:extLst>
                <a:ext uri="{96DAC541-7B7A-43D3-8B79-37D633B846F1}">
                  <asvg:svgBlip xmlns:asvg="http://schemas.microsoft.com/office/drawing/2016/SVG/main" r:embed="rId2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3" name="Freeform 13"/>
          <p:cNvSpPr/>
          <p:nvPr/>
        </p:nvSpPr>
        <p:spPr>
          <a:xfrm rot="-10800000">
            <a:off x="8586669" y="-3086100"/>
            <a:ext cx="2453449" cy="4114800"/>
          </a:xfrm>
          <a:custGeom>
            <a:avLst/>
            <a:gdLst/>
            <a:ahLst/>
            <a:cxnLst/>
            <a:rect l="l" t="t" r="r" b="b"/>
            <a:pathLst>
              <a:path w="2453449" h="4114800">
                <a:moveTo>
                  <a:pt x="0" y="0"/>
                </a:moveTo>
                <a:lnTo>
                  <a:pt x="2453450" y="0"/>
                </a:lnTo>
                <a:lnTo>
                  <a:pt x="245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24">
              <a:extLst>
                <a:ext uri="{96DAC541-7B7A-43D3-8B79-37D633B846F1}">
                  <asvg:svgBlip xmlns:asvg="http://schemas.microsoft.com/office/drawing/2016/SVG/main" r:embed="rId2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4" name="TextBox 14"/>
          <p:cNvSpPr txBox="1"/>
          <p:nvPr/>
        </p:nvSpPr>
        <p:spPr>
          <a:xfrm>
            <a:off x="-97612" y="3942333"/>
            <a:ext cx="11137730" cy="32537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8509"/>
              </a:lnSpc>
            </a:pPr>
            <a:r>
              <a:rPr lang="en-US" sz="7878" spc="-362" dirty="0">
                <a:solidFill>
                  <a:srgbClr val="5B331A"/>
                </a:solidFill>
                <a:latin typeface="Open Sans Bold"/>
              </a:rPr>
              <a:t>“ТЕСТ САМООЦЕНКА СИЛЫ ВОЛИ” </a:t>
            </a:r>
          </a:p>
          <a:p>
            <a:pPr marL="0" lvl="1" indent="0" algn="ctr">
              <a:lnSpc>
                <a:spcPts val="8509"/>
              </a:lnSpc>
            </a:pPr>
            <a:r>
              <a:rPr lang="en-US" sz="7878" spc="-362" dirty="0">
                <a:solidFill>
                  <a:srgbClr val="5B331A"/>
                </a:solidFill>
                <a:latin typeface="Open Sans Bold"/>
              </a:rPr>
              <a:t>ОБУЗОВ Н. Н.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2119762" y="-2546358"/>
            <a:ext cx="3925385" cy="3453918"/>
          </a:xfrm>
          <a:custGeom>
            <a:avLst/>
            <a:gdLst/>
            <a:ahLst/>
            <a:cxnLst/>
            <a:rect l="l" t="t" r="r" b="b"/>
            <a:pathLst>
              <a:path w="3925385" h="3453918">
                <a:moveTo>
                  <a:pt x="0" y="0"/>
                </a:moveTo>
                <a:lnTo>
                  <a:pt x="3925385" y="0"/>
                </a:lnTo>
                <a:lnTo>
                  <a:pt x="3925385" y="3453917"/>
                </a:lnTo>
                <a:lnTo>
                  <a:pt x="0" y="345391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148361" y="8787765"/>
            <a:ext cx="3402110" cy="3204337"/>
          </a:xfrm>
          <a:custGeom>
            <a:avLst/>
            <a:gdLst/>
            <a:ahLst/>
            <a:cxnLst/>
            <a:rect l="l" t="t" r="r" b="b"/>
            <a:pathLst>
              <a:path w="3402110" h="3204337">
                <a:moveTo>
                  <a:pt x="0" y="0"/>
                </a:moveTo>
                <a:lnTo>
                  <a:pt x="3402110" y="0"/>
                </a:lnTo>
                <a:lnTo>
                  <a:pt x="3402110" y="3204337"/>
                </a:lnTo>
                <a:lnTo>
                  <a:pt x="0" y="3204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486221" y="8595947"/>
            <a:ext cx="2235015" cy="3748453"/>
          </a:xfrm>
          <a:custGeom>
            <a:avLst/>
            <a:gdLst/>
            <a:ahLst/>
            <a:cxnLst/>
            <a:rect l="l" t="t" r="r" b="b"/>
            <a:pathLst>
              <a:path w="2235015" h="3748453">
                <a:moveTo>
                  <a:pt x="0" y="0"/>
                </a:moveTo>
                <a:lnTo>
                  <a:pt x="2235015" y="0"/>
                </a:lnTo>
                <a:lnTo>
                  <a:pt x="2235015" y="3748453"/>
                </a:lnTo>
                <a:lnTo>
                  <a:pt x="0" y="374845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81385" y="-1895890"/>
            <a:ext cx="2568580" cy="3826562"/>
          </a:xfrm>
          <a:custGeom>
            <a:avLst/>
            <a:gdLst/>
            <a:ahLst/>
            <a:cxnLst/>
            <a:rect l="l" t="t" r="r" b="b"/>
            <a:pathLst>
              <a:path w="2568580" h="3826562">
                <a:moveTo>
                  <a:pt x="0" y="0"/>
                </a:moveTo>
                <a:lnTo>
                  <a:pt x="2568580" y="0"/>
                </a:lnTo>
                <a:lnTo>
                  <a:pt x="2568580" y="3826563"/>
                </a:lnTo>
                <a:lnTo>
                  <a:pt x="0" y="382656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21216" y="9140190"/>
            <a:ext cx="4370544" cy="1811789"/>
          </a:xfrm>
          <a:custGeom>
            <a:avLst/>
            <a:gdLst/>
            <a:ahLst/>
            <a:cxnLst/>
            <a:rect l="l" t="t" r="r" b="b"/>
            <a:pathLst>
              <a:path w="4370544" h="1811789">
                <a:moveTo>
                  <a:pt x="0" y="0"/>
                </a:moveTo>
                <a:lnTo>
                  <a:pt x="4370544" y="0"/>
                </a:lnTo>
                <a:lnTo>
                  <a:pt x="4370544" y="1811789"/>
                </a:lnTo>
                <a:lnTo>
                  <a:pt x="0" y="18117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1647805" y="9140190"/>
            <a:ext cx="4397342" cy="3869189"/>
          </a:xfrm>
          <a:custGeom>
            <a:avLst/>
            <a:gdLst/>
            <a:ahLst/>
            <a:cxnLst/>
            <a:rect l="l" t="t" r="r" b="b"/>
            <a:pathLst>
              <a:path w="4397342" h="3869189">
                <a:moveTo>
                  <a:pt x="0" y="0"/>
                </a:moveTo>
                <a:lnTo>
                  <a:pt x="4397342" y="0"/>
                </a:lnTo>
                <a:lnTo>
                  <a:pt x="4397342" y="3869189"/>
                </a:lnTo>
                <a:lnTo>
                  <a:pt x="0" y="3869189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00836" y="-819400"/>
            <a:ext cx="3422053" cy="2181559"/>
          </a:xfrm>
          <a:custGeom>
            <a:avLst/>
            <a:gdLst/>
            <a:ahLst/>
            <a:cxnLst/>
            <a:rect l="l" t="t" r="r" b="b"/>
            <a:pathLst>
              <a:path w="3422053" h="2181559">
                <a:moveTo>
                  <a:pt x="0" y="0"/>
                </a:moveTo>
                <a:lnTo>
                  <a:pt x="3422052" y="0"/>
                </a:lnTo>
                <a:lnTo>
                  <a:pt x="3422052" y="2181559"/>
                </a:lnTo>
                <a:lnTo>
                  <a:pt x="0" y="218155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504193">
            <a:off x="3502837" y="-1607230"/>
            <a:ext cx="3573704" cy="2506060"/>
          </a:xfrm>
          <a:custGeom>
            <a:avLst/>
            <a:gdLst/>
            <a:ahLst/>
            <a:cxnLst/>
            <a:rect l="l" t="t" r="r" b="b"/>
            <a:pathLst>
              <a:path w="3573704" h="2506060">
                <a:moveTo>
                  <a:pt x="0" y="0"/>
                </a:moveTo>
                <a:lnTo>
                  <a:pt x="3573704" y="0"/>
                </a:lnTo>
                <a:lnTo>
                  <a:pt x="3573704" y="2506060"/>
                </a:lnTo>
                <a:lnTo>
                  <a:pt x="0" y="2506060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TextBox 10"/>
          <p:cNvSpPr txBox="1"/>
          <p:nvPr/>
        </p:nvSpPr>
        <p:spPr>
          <a:xfrm>
            <a:off x="2573701" y="3011807"/>
            <a:ext cx="13140598" cy="44443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17279"/>
              </a:lnSpc>
            </a:pPr>
            <a:r>
              <a:rPr lang="en-US" sz="15999" spc="-735">
                <a:solidFill>
                  <a:srgbClr val="5B331A"/>
                </a:solidFill>
                <a:latin typeface="Open Sans Medium"/>
              </a:rPr>
              <a:t>СПАСИБО ЗА ВНИМАНИЕ!</a:t>
            </a:r>
          </a:p>
        </p:txBody>
      </p:sp>
      <p:sp>
        <p:nvSpPr>
          <p:cNvPr id="11" name="Freeform 11"/>
          <p:cNvSpPr/>
          <p:nvPr/>
        </p:nvSpPr>
        <p:spPr>
          <a:xfrm rot="-10800000">
            <a:off x="8586669" y="-3086100"/>
            <a:ext cx="2453449" cy="4114800"/>
          </a:xfrm>
          <a:custGeom>
            <a:avLst/>
            <a:gdLst/>
            <a:ahLst/>
            <a:cxnLst/>
            <a:rect l="l" t="t" r="r" b="b"/>
            <a:pathLst>
              <a:path w="2453449" h="4114800">
                <a:moveTo>
                  <a:pt x="0" y="0"/>
                </a:moveTo>
                <a:lnTo>
                  <a:pt x="2453450" y="0"/>
                </a:lnTo>
                <a:lnTo>
                  <a:pt x="24534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36463">
            <a:off x="16885501" y="2973631"/>
            <a:ext cx="4172562" cy="3671407"/>
          </a:xfrm>
          <a:custGeom>
            <a:avLst/>
            <a:gdLst/>
            <a:ahLst/>
            <a:cxnLst/>
            <a:rect l="l" t="t" r="r" b="b"/>
            <a:pathLst>
              <a:path w="4172562" h="3671407">
                <a:moveTo>
                  <a:pt x="0" y="0"/>
                </a:moveTo>
                <a:lnTo>
                  <a:pt x="4172562" y="0"/>
                </a:lnTo>
                <a:lnTo>
                  <a:pt x="4172562" y="3671407"/>
                </a:lnTo>
                <a:lnTo>
                  <a:pt x="0" y="367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89285" y="8980197"/>
            <a:ext cx="3982597" cy="3751079"/>
          </a:xfrm>
          <a:custGeom>
            <a:avLst/>
            <a:gdLst/>
            <a:ahLst/>
            <a:cxnLst/>
            <a:rect l="l" t="t" r="r" b="b"/>
            <a:pathLst>
              <a:path w="3982597" h="3751079">
                <a:moveTo>
                  <a:pt x="0" y="0"/>
                </a:moveTo>
                <a:lnTo>
                  <a:pt x="3982597" y="0"/>
                </a:lnTo>
                <a:lnTo>
                  <a:pt x="3982597" y="3751079"/>
                </a:lnTo>
                <a:lnTo>
                  <a:pt x="0" y="375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267786" y="7809398"/>
            <a:ext cx="2703995" cy="4535002"/>
          </a:xfrm>
          <a:custGeom>
            <a:avLst/>
            <a:gdLst/>
            <a:ahLst/>
            <a:cxnLst/>
            <a:rect l="l" t="t" r="r" b="b"/>
            <a:pathLst>
              <a:path w="2703995" h="4535002">
                <a:moveTo>
                  <a:pt x="0" y="0"/>
                </a:moveTo>
                <a:lnTo>
                  <a:pt x="2703996" y="0"/>
                </a:lnTo>
                <a:lnTo>
                  <a:pt x="2703996" y="4535002"/>
                </a:lnTo>
                <a:lnTo>
                  <a:pt x="0" y="4535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70587" y="-1895890"/>
            <a:ext cx="2579378" cy="3842649"/>
          </a:xfrm>
          <a:custGeom>
            <a:avLst/>
            <a:gdLst/>
            <a:ahLst/>
            <a:cxnLst/>
            <a:rect l="l" t="t" r="r" b="b"/>
            <a:pathLst>
              <a:path w="2579378" h="3842649">
                <a:moveTo>
                  <a:pt x="0" y="0"/>
                </a:moveTo>
                <a:lnTo>
                  <a:pt x="2579378" y="0"/>
                </a:lnTo>
                <a:lnTo>
                  <a:pt x="2579378" y="3842649"/>
                </a:lnTo>
                <a:lnTo>
                  <a:pt x="0" y="3842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318883">
            <a:off x="-1907347" y="2009534"/>
            <a:ext cx="3456470" cy="3041323"/>
          </a:xfrm>
          <a:custGeom>
            <a:avLst/>
            <a:gdLst/>
            <a:ahLst/>
            <a:cxnLst/>
            <a:rect l="l" t="t" r="r" b="b"/>
            <a:pathLst>
              <a:path w="3456470" h="3041323">
                <a:moveTo>
                  <a:pt x="0" y="0"/>
                </a:moveTo>
                <a:lnTo>
                  <a:pt x="3456470" y="0"/>
                </a:lnTo>
                <a:lnTo>
                  <a:pt x="3456470" y="3041323"/>
                </a:lnTo>
                <a:lnTo>
                  <a:pt x="0" y="3041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00836" y="-819400"/>
            <a:ext cx="3310792" cy="2110630"/>
          </a:xfrm>
          <a:custGeom>
            <a:avLst/>
            <a:gdLst/>
            <a:ahLst/>
            <a:cxnLst/>
            <a:rect l="l" t="t" r="r" b="b"/>
            <a:pathLst>
              <a:path w="3310792" h="2110630">
                <a:moveTo>
                  <a:pt x="0" y="0"/>
                </a:moveTo>
                <a:lnTo>
                  <a:pt x="3310791" y="0"/>
                </a:lnTo>
                <a:lnTo>
                  <a:pt x="3310791" y="2110630"/>
                </a:lnTo>
                <a:lnTo>
                  <a:pt x="0" y="2110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91489" y="5767876"/>
            <a:ext cx="2220189" cy="2619692"/>
          </a:xfrm>
          <a:custGeom>
            <a:avLst/>
            <a:gdLst/>
            <a:ahLst/>
            <a:cxnLst/>
            <a:rect l="l" t="t" r="r" b="b"/>
            <a:pathLst>
              <a:path w="2220189" h="2619692">
                <a:moveTo>
                  <a:pt x="0" y="0"/>
                </a:moveTo>
                <a:lnTo>
                  <a:pt x="2220189" y="0"/>
                </a:lnTo>
                <a:lnTo>
                  <a:pt x="2220189" y="2619692"/>
                </a:lnTo>
                <a:lnTo>
                  <a:pt x="0" y="26196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1630524" y="1454440"/>
            <a:ext cx="15026953" cy="78298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743"/>
              </a:lnSpc>
              <a:spcBef>
                <a:spcPct val="0"/>
              </a:spcBef>
            </a:pPr>
            <a:r>
              <a:rPr lang="en-US" sz="4392" spc="-202" dirty="0" err="1">
                <a:solidFill>
                  <a:srgbClr val="000000"/>
                </a:solidFill>
                <a:latin typeface="Open Sans Bold"/>
              </a:rPr>
              <a:t>Цель</a:t>
            </a:r>
            <a:r>
              <a:rPr lang="en-US" sz="4392" spc="-202" dirty="0">
                <a:solidFill>
                  <a:srgbClr val="000000"/>
                </a:solidFill>
                <a:latin typeface="Open Sans Bold"/>
              </a:rPr>
              <a:t>: 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изучение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обобщенной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характеристики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проявления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силы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воли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l">
              <a:lnSpc>
                <a:spcPts val="4743"/>
              </a:lnSpc>
              <a:spcBef>
                <a:spcPct val="0"/>
              </a:spcBef>
            </a:pPr>
            <a:endParaRPr lang="en-US" sz="4392" spc="-202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4743"/>
              </a:lnSpc>
              <a:spcBef>
                <a:spcPct val="0"/>
              </a:spcBef>
            </a:pPr>
            <a:r>
              <a:rPr lang="en-US" sz="4392" spc="-202" dirty="0" err="1">
                <a:solidFill>
                  <a:srgbClr val="000000"/>
                </a:solidFill>
                <a:latin typeface="Open Sans Bold"/>
              </a:rPr>
              <a:t>Предмет</a:t>
            </a:r>
            <a:r>
              <a:rPr lang="en-US" sz="4392" spc="-20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 Bold"/>
              </a:rPr>
              <a:t>диагностики</a:t>
            </a:r>
            <a:r>
              <a:rPr lang="en-US" sz="4392" spc="-202" dirty="0">
                <a:solidFill>
                  <a:srgbClr val="000000"/>
                </a:solidFill>
                <a:latin typeface="Open Sans Bold"/>
              </a:rPr>
              <a:t>: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 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анализ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уровня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проявления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силы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воли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l">
              <a:lnSpc>
                <a:spcPts val="4743"/>
              </a:lnSpc>
              <a:spcBef>
                <a:spcPct val="0"/>
              </a:spcBef>
            </a:pPr>
            <a:endParaRPr lang="en-US" sz="4392" spc="-202" dirty="0">
              <a:solidFill>
                <a:srgbClr val="000000"/>
              </a:solidFill>
              <a:latin typeface="Open Sans"/>
            </a:endParaRPr>
          </a:p>
          <a:p>
            <a:pPr algn="l">
              <a:lnSpc>
                <a:spcPts val="4743"/>
              </a:lnSpc>
              <a:spcBef>
                <a:spcPct val="0"/>
              </a:spcBef>
            </a:pPr>
            <a:r>
              <a:rPr lang="en-US" sz="4392" spc="-202" dirty="0" err="1">
                <a:solidFill>
                  <a:srgbClr val="000000"/>
                </a:solidFill>
                <a:latin typeface="Open Sans Bold"/>
              </a:rPr>
              <a:t>Концепция</a:t>
            </a:r>
            <a:r>
              <a:rPr lang="en-US" sz="4392" spc="-20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 Bold"/>
              </a:rPr>
              <a:t>самооценки</a:t>
            </a:r>
            <a:r>
              <a:rPr lang="en-US" sz="4392" spc="-20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 Bold"/>
              </a:rPr>
              <a:t>силы</a:t>
            </a:r>
            <a:r>
              <a:rPr lang="en-US" sz="4392" spc="-202" dirty="0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 Bold"/>
              </a:rPr>
              <a:t>воли</a:t>
            </a:r>
            <a:r>
              <a:rPr lang="en-US" sz="4392" spc="-202" dirty="0">
                <a:solidFill>
                  <a:srgbClr val="000000"/>
                </a:solidFill>
                <a:latin typeface="Open Sans Bold"/>
              </a:rPr>
              <a:t>: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 </a:t>
            </a:r>
          </a:p>
          <a:p>
            <a:pPr marL="948251" lvl="1" indent="-474125" algn="l">
              <a:lnSpc>
                <a:spcPts val="4743"/>
              </a:lnSpc>
              <a:buFont typeface="Arial"/>
              <a:buChar char="•"/>
            </a:pP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Самооценка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-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это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процесс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оценки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своих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качеств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достижений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и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способностей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marL="948251" lvl="1" indent="-474125" algn="l">
              <a:lnSpc>
                <a:spcPts val="4743"/>
              </a:lnSpc>
              <a:buFont typeface="Arial"/>
              <a:buChar char="•"/>
            </a:pP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Самооценка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оказывает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значительное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влияние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на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силу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воли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,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поскольку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она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формирует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убеждения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о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своих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 </a:t>
            </a:r>
            <a:r>
              <a:rPr lang="en-US" sz="4392" spc="-202" dirty="0" err="1">
                <a:solidFill>
                  <a:srgbClr val="000000"/>
                </a:solidFill>
                <a:latin typeface="Open Sans"/>
              </a:rPr>
              <a:t>возможностях</a:t>
            </a:r>
            <a:r>
              <a:rPr lang="en-US" sz="4392" spc="-202" dirty="0">
                <a:solidFill>
                  <a:srgbClr val="000000"/>
                </a:solidFill>
                <a:latin typeface="Open Sans"/>
              </a:rPr>
              <a:t>.</a:t>
            </a:r>
          </a:p>
          <a:p>
            <a:pPr algn="l">
              <a:lnSpc>
                <a:spcPts val="4743"/>
              </a:lnSpc>
            </a:pPr>
            <a:endParaRPr lang="en-US" sz="4392" spc="-202" dirty="0">
              <a:solidFill>
                <a:srgbClr val="000000"/>
              </a:solidFill>
              <a:latin typeface="Open Sans"/>
            </a:endParaRP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036463">
            <a:off x="16961701" y="3032850"/>
            <a:ext cx="4172562" cy="3671407"/>
          </a:xfrm>
          <a:custGeom>
            <a:avLst/>
            <a:gdLst/>
            <a:ahLst/>
            <a:cxnLst/>
            <a:rect l="l" t="t" r="r" b="b"/>
            <a:pathLst>
              <a:path w="4172562" h="3671407">
                <a:moveTo>
                  <a:pt x="0" y="0"/>
                </a:moveTo>
                <a:lnTo>
                  <a:pt x="4172562" y="0"/>
                </a:lnTo>
                <a:lnTo>
                  <a:pt x="4172562" y="3671407"/>
                </a:lnTo>
                <a:lnTo>
                  <a:pt x="0" y="367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1489285" y="8980197"/>
            <a:ext cx="3982597" cy="3751079"/>
          </a:xfrm>
          <a:custGeom>
            <a:avLst/>
            <a:gdLst/>
            <a:ahLst/>
            <a:cxnLst/>
            <a:rect l="l" t="t" r="r" b="b"/>
            <a:pathLst>
              <a:path w="3982597" h="3751079">
                <a:moveTo>
                  <a:pt x="0" y="0"/>
                </a:moveTo>
                <a:lnTo>
                  <a:pt x="3982597" y="0"/>
                </a:lnTo>
                <a:lnTo>
                  <a:pt x="3982597" y="3751079"/>
                </a:lnTo>
                <a:lnTo>
                  <a:pt x="0" y="375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>
            <a:off x="16305886" y="7790348"/>
            <a:ext cx="2703995" cy="4535002"/>
          </a:xfrm>
          <a:custGeom>
            <a:avLst/>
            <a:gdLst/>
            <a:ahLst/>
            <a:cxnLst/>
            <a:rect l="l" t="t" r="r" b="b"/>
            <a:pathLst>
              <a:path w="2703995" h="4535002">
                <a:moveTo>
                  <a:pt x="0" y="0"/>
                </a:moveTo>
                <a:lnTo>
                  <a:pt x="2703996" y="0"/>
                </a:lnTo>
                <a:lnTo>
                  <a:pt x="2703996" y="4535002"/>
                </a:lnTo>
                <a:lnTo>
                  <a:pt x="0" y="453500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16670587" y="-1895890"/>
            <a:ext cx="2579378" cy="3842649"/>
          </a:xfrm>
          <a:custGeom>
            <a:avLst/>
            <a:gdLst/>
            <a:ahLst/>
            <a:cxnLst/>
            <a:rect l="l" t="t" r="r" b="b"/>
            <a:pathLst>
              <a:path w="2579378" h="3842649">
                <a:moveTo>
                  <a:pt x="0" y="0"/>
                </a:moveTo>
                <a:lnTo>
                  <a:pt x="2579378" y="0"/>
                </a:lnTo>
                <a:lnTo>
                  <a:pt x="2579378" y="3842649"/>
                </a:lnTo>
                <a:lnTo>
                  <a:pt x="0" y="384264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4318883">
            <a:off x="-1907347" y="2009534"/>
            <a:ext cx="3456470" cy="3041323"/>
          </a:xfrm>
          <a:custGeom>
            <a:avLst/>
            <a:gdLst/>
            <a:ahLst/>
            <a:cxnLst/>
            <a:rect l="l" t="t" r="r" b="b"/>
            <a:pathLst>
              <a:path w="3456470" h="3041323">
                <a:moveTo>
                  <a:pt x="0" y="0"/>
                </a:moveTo>
                <a:lnTo>
                  <a:pt x="3456470" y="0"/>
                </a:lnTo>
                <a:lnTo>
                  <a:pt x="3456470" y="3041323"/>
                </a:lnTo>
                <a:lnTo>
                  <a:pt x="0" y="3041323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500836" y="-819400"/>
            <a:ext cx="3310792" cy="2110630"/>
          </a:xfrm>
          <a:custGeom>
            <a:avLst/>
            <a:gdLst/>
            <a:ahLst/>
            <a:cxnLst/>
            <a:rect l="l" t="t" r="r" b="b"/>
            <a:pathLst>
              <a:path w="3310792" h="2110630">
                <a:moveTo>
                  <a:pt x="0" y="0"/>
                </a:moveTo>
                <a:lnTo>
                  <a:pt x="3310791" y="0"/>
                </a:lnTo>
                <a:lnTo>
                  <a:pt x="3310791" y="2110630"/>
                </a:lnTo>
                <a:lnTo>
                  <a:pt x="0" y="2110630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1191489" y="5767876"/>
            <a:ext cx="2220189" cy="2619692"/>
          </a:xfrm>
          <a:custGeom>
            <a:avLst/>
            <a:gdLst/>
            <a:ahLst/>
            <a:cxnLst/>
            <a:rect l="l" t="t" r="r" b="b"/>
            <a:pathLst>
              <a:path w="2220189" h="2619692">
                <a:moveTo>
                  <a:pt x="0" y="0"/>
                </a:moveTo>
                <a:lnTo>
                  <a:pt x="2220189" y="0"/>
                </a:lnTo>
                <a:lnTo>
                  <a:pt x="2220189" y="2619692"/>
                </a:lnTo>
                <a:lnTo>
                  <a:pt x="0" y="2619692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9" name="TextBox 9"/>
          <p:cNvSpPr txBox="1"/>
          <p:nvPr/>
        </p:nvSpPr>
        <p:spPr>
          <a:xfrm>
            <a:off x="1154559" y="1534434"/>
            <a:ext cx="16156940" cy="74457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527"/>
              </a:lnSpc>
              <a:spcBef>
                <a:spcPct val="0"/>
              </a:spcBef>
            </a:pPr>
            <a:r>
              <a:rPr lang="en-US" sz="4192" spc="-192">
                <a:solidFill>
                  <a:srgbClr val="000000"/>
                </a:solidFill>
                <a:latin typeface="Open Sans Bold"/>
              </a:rPr>
              <a:t>Область применения:</a:t>
            </a:r>
          </a:p>
          <a:p>
            <a:pPr marL="905072" lvl="1" indent="-452536" algn="l">
              <a:lnSpc>
                <a:spcPts val="4527"/>
              </a:lnSpc>
              <a:buFont typeface="Arial"/>
              <a:buChar char="•"/>
            </a:pPr>
            <a:r>
              <a:rPr lang="en-US" sz="4192" spc="-192">
                <a:solidFill>
                  <a:srgbClr val="000000"/>
                </a:solidFill>
                <a:latin typeface="Open Sans Bold"/>
              </a:rPr>
              <a:t> </a:t>
            </a:r>
            <a:r>
              <a:rPr lang="en-US" sz="4192" spc="-192">
                <a:solidFill>
                  <a:srgbClr val="000000"/>
                </a:solidFill>
                <a:latin typeface="Open Sans"/>
              </a:rPr>
              <a:t>Психология (тест самооценки силы воли может использоваться психологами для анализа уровня уверенности в собственных силах и готовности к преодолению трудностей у клиентов) </a:t>
            </a:r>
          </a:p>
          <a:p>
            <a:pPr marL="905072" lvl="1" indent="-452536" algn="l">
              <a:lnSpc>
                <a:spcPts val="4527"/>
              </a:lnSpc>
              <a:buFont typeface="Arial"/>
              <a:buChar char="•"/>
            </a:pPr>
            <a:r>
              <a:rPr lang="en-US" sz="4192" spc="-192">
                <a:solidFill>
                  <a:srgbClr val="000000"/>
                </a:solidFill>
                <a:latin typeface="Open Sans"/>
              </a:rPr>
              <a:t>Психологическая поддержка (в рамках психологической поддержки тест может помочь людям лучше понять свои способности и определить направление развития своей силы воли)</a:t>
            </a:r>
          </a:p>
          <a:p>
            <a:pPr marL="905072" lvl="1" indent="-452536" algn="l">
              <a:lnSpc>
                <a:spcPts val="4527"/>
              </a:lnSpc>
              <a:buFont typeface="Arial"/>
              <a:buChar char="•"/>
            </a:pPr>
            <a:r>
              <a:rPr lang="en-US" sz="4192" spc="-192">
                <a:solidFill>
                  <a:srgbClr val="000000"/>
                </a:solidFill>
                <a:latin typeface="Open Sans"/>
              </a:rPr>
              <a:t>Образование (в образовательных учреждениях тест может использоваться для оценки уровня самооценки силы воли у студентов и разработки программ по развитию этой способности)</a:t>
            </a:r>
          </a:p>
        </p:txBody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0362398" y="1712895"/>
            <a:ext cx="7297288" cy="7272964"/>
            <a:chOff x="0" y="0"/>
            <a:chExt cx="4572000" cy="4556760"/>
          </a:xfrm>
        </p:grpSpPr>
        <p:sp>
          <p:nvSpPr>
            <p:cNvPr id="3" name="Freeform 3"/>
            <p:cNvSpPr/>
            <p:nvPr/>
          </p:nvSpPr>
          <p:spPr>
            <a:xfrm>
              <a:off x="-127" y="889"/>
              <a:ext cx="4572381" cy="4554983"/>
            </a:xfrm>
            <a:custGeom>
              <a:avLst/>
              <a:gdLst/>
              <a:ahLst/>
              <a:cxnLst/>
              <a:rect l="l" t="t" r="r" b="b"/>
              <a:pathLst>
                <a:path w="4572381" h="4554983">
                  <a:moveTo>
                    <a:pt x="4572254" y="3402838"/>
                  </a:moveTo>
                  <a:cubicBezTo>
                    <a:pt x="4572381" y="4037711"/>
                    <a:pt x="4057523" y="4552696"/>
                    <a:pt x="3422015" y="4552823"/>
                  </a:cubicBezTo>
                  <a:lnTo>
                    <a:pt x="2493010" y="4552950"/>
                  </a:lnTo>
                  <a:lnTo>
                    <a:pt x="2493010" y="4554728"/>
                  </a:lnTo>
                  <a:lnTo>
                    <a:pt x="1149731" y="4554855"/>
                  </a:lnTo>
                  <a:cubicBezTo>
                    <a:pt x="515112" y="4554983"/>
                    <a:pt x="254" y="4039997"/>
                    <a:pt x="254" y="3405124"/>
                  </a:cubicBezTo>
                  <a:cubicBezTo>
                    <a:pt x="254" y="2859914"/>
                    <a:pt x="382397" y="2389759"/>
                    <a:pt x="915416" y="2278127"/>
                  </a:cubicBezTo>
                  <a:cubicBezTo>
                    <a:pt x="382397" y="2167509"/>
                    <a:pt x="127" y="1697355"/>
                    <a:pt x="0" y="1152144"/>
                  </a:cubicBezTo>
                  <a:cubicBezTo>
                    <a:pt x="0" y="517271"/>
                    <a:pt x="514731" y="2286"/>
                    <a:pt x="1149350" y="2159"/>
                  </a:cubicBezTo>
                  <a:lnTo>
                    <a:pt x="2079244" y="2032"/>
                  </a:lnTo>
                  <a:lnTo>
                    <a:pt x="2079244" y="254"/>
                  </a:lnTo>
                  <a:lnTo>
                    <a:pt x="3422523" y="127"/>
                  </a:lnTo>
                  <a:cubicBezTo>
                    <a:pt x="4057142" y="0"/>
                    <a:pt x="4572000" y="514985"/>
                    <a:pt x="4572000" y="1149858"/>
                  </a:cubicBezTo>
                  <a:cubicBezTo>
                    <a:pt x="4572000" y="1695069"/>
                    <a:pt x="4189857" y="2165223"/>
                    <a:pt x="3656838" y="2276856"/>
                  </a:cubicBezTo>
                  <a:cubicBezTo>
                    <a:pt x="4189857" y="2388489"/>
                    <a:pt x="4572127" y="2858516"/>
                    <a:pt x="4572254" y="3402838"/>
                  </a:cubicBezTo>
                  <a:close/>
                </a:path>
              </a:pathLst>
            </a:custGeom>
            <a:blipFill>
              <a:blip r:embed="rId2"/>
              <a:stretch>
                <a:fillRect l="-16411" r="-16411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-127" y="1143"/>
              <a:ext cx="4572127" cy="4555617"/>
            </a:xfrm>
            <a:custGeom>
              <a:avLst/>
              <a:gdLst/>
              <a:ahLst/>
              <a:cxnLst/>
              <a:rect l="l" t="t" r="r" b="b"/>
              <a:pathLst>
                <a:path w="4572127" h="4555617">
                  <a:moveTo>
                    <a:pt x="4572127" y="4555617"/>
                  </a:moveTo>
                  <a:lnTo>
                    <a:pt x="0" y="4555617"/>
                  </a:lnTo>
                  <a:lnTo>
                    <a:pt x="0" y="0"/>
                  </a:lnTo>
                  <a:lnTo>
                    <a:pt x="4572127" y="0"/>
                  </a:lnTo>
                  <a:lnTo>
                    <a:pt x="4572127" y="4555617"/>
                  </a:lnTo>
                  <a:close/>
                </a:path>
              </a:pathLst>
            </a:custGeom>
            <a:blipFill>
              <a:blip r:embed="rId3"/>
              <a:stretch>
                <a:fillRect l="-6" r="-6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166524" y="2303780"/>
            <a:ext cx="8543367" cy="64839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5B331A"/>
                </a:solidFill>
                <a:latin typeface="Open Sans Medium"/>
              </a:rPr>
              <a:t>Понимание уровня уверенности (тест позволяет понять уровень уверенности в собственных силах)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5B331A"/>
              </a:solidFill>
              <a:latin typeface="Open Sans Medium"/>
            </a:endParaRP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5B331A"/>
                </a:solidFill>
                <a:latin typeface="Open Sans Medium"/>
              </a:rPr>
              <a:t>Идентификация трудностей (определяет готовность к преодолению трудностей)</a:t>
            </a:r>
          </a:p>
          <a:p>
            <a:pPr algn="l">
              <a:lnSpc>
                <a:spcPts val="4339"/>
              </a:lnSpc>
            </a:pPr>
            <a:endParaRPr lang="en-US" sz="3099">
              <a:solidFill>
                <a:srgbClr val="5B331A"/>
              </a:solidFill>
              <a:latin typeface="Open Sans Medium"/>
            </a:endParaRPr>
          </a:p>
          <a:p>
            <a:pPr marL="669286" lvl="1" indent="-334643" algn="l">
              <a:lnSpc>
                <a:spcPts val="4339"/>
              </a:lnSpc>
              <a:buFont typeface="Arial"/>
              <a:buChar char="•"/>
            </a:pPr>
            <a:r>
              <a:rPr lang="en-US" sz="3099">
                <a:solidFill>
                  <a:srgbClr val="5B331A"/>
                </a:solidFill>
                <a:latin typeface="Open Sans Medium"/>
              </a:rPr>
              <a:t>Целенаправленное развитие (результаты теста могут использоваться для разработки стратегий развития силы воли)</a:t>
            </a:r>
          </a:p>
        </p:txBody>
      </p:sp>
      <p:sp>
        <p:nvSpPr>
          <p:cNvPr id="6" name="Freeform 6"/>
          <p:cNvSpPr/>
          <p:nvPr/>
        </p:nvSpPr>
        <p:spPr>
          <a:xfrm>
            <a:off x="-1701055" y="8787765"/>
            <a:ext cx="3402110" cy="3204337"/>
          </a:xfrm>
          <a:custGeom>
            <a:avLst/>
            <a:gdLst/>
            <a:ahLst/>
            <a:cxnLst/>
            <a:rect l="l" t="t" r="r" b="b"/>
            <a:pathLst>
              <a:path w="3402110" h="3204337">
                <a:moveTo>
                  <a:pt x="0" y="0"/>
                </a:moveTo>
                <a:lnTo>
                  <a:pt x="3402110" y="0"/>
                </a:lnTo>
                <a:lnTo>
                  <a:pt x="3402110" y="3204337"/>
                </a:lnTo>
                <a:lnTo>
                  <a:pt x="0" y="3204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-10800000">
            <a:off x="12982107" y="-3681644"/>
            <a:ext cx="2808543" cy="4710344"/>
          </a:xfrm>
          <a:custGeom>
            <a:avLst/>
            <a:gdLst/>
            <a:ahLst/>
            <a:cxnLst/>
            <a:rect l="l" t="t" r="r" b="b"/>
            <a:pathLst>
              <a:path w="2808543" h="4710344">
                <a:moveTo>
                  <a:pt x="0" y="0"/>
                </a:moveTo>
                <a:lnTo>
                  <a:pt x="2808543" y="0"/>
                </a:lnTo>
                <a:lnTo>
                  <a:pt x="2808543" y="4710344"/>
                </a:lnTo>
                <a:lnTo>
                  <a:pt x="0" y="4710344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2469298" y="9258300"/>
            <a:ext cx="4370544" cy="1811789"/>
          </a:xfrm>
          <a:custGeom>
            <a:avLst/>
            <a:gdLst/>
            <a:ahLst/>
            <a:cxnLst/>
            <a:rect l="l" t="t" r="r" b="b"/>
            <a:pathLst>
              <a:path w="4370544" h="1811789">
                <a:moveTo>
                  <a:pt x="0" y="0"/>
                </a:moveTo>
                <a:lnTo>
                  <a:pt x="4370544" y="0"/>
                </a:lnTo>
                <a:lnTo>
                  <a:pt x="4370544" y="1811789"/>
                </a:lnTo>
                <a:lnTo>
                  <a:pt x="0" y="1811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15790650" y="-2840489"/>
            <a:ext cx="4397342" cy="3869189"/>
          </a:xfrm>
          <a:custGeom>
            <a:avLst/>
            <a:gdLst/>
            <a:ahLst/>
            <a:cxnLst/>
            <a:rect l="l" t="t" r="r" b="b"/>
            <a:pathLst>
              <a:path w="4397342" h="3869189">
                <a:moveTo>
                  <a:pt x="0" y="0"/>
                </a:moveTo>
                <a:lnTo>
                  <a:pt x="4397342" y="0"/>
                </a:lnTo>
                <a:lnTo>
                  <a:pt x="4397342" y="3869189"/>
                </a:lnTo>
                <a:lnTo>
                  <a:pt x="0" y="38691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1166524" y="908476"/>
            <a:ext cx="7829550" cy="10477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099"/>
              </a:lnSpc>
            </a:pPr>
            <a:r>
              <a:rPr lang="en-US" sz="7499" spc="-344">
                <a:solidFill>
                  <a:srgbClr val="5B331A"/>
                </a:solidFill>
                <a:latin typeface="Open Sans Medium"/>
              </a:rPr>
              <a:t>ПРЕИМУЩЕСТВА</a:t>
            </a: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>
            <a:off x="11922062" y="-665524"/>
            <a:ext cx="8062925" cy="11618048"/>
            <a:chOff x="0" y="0"/>
            <a:chExt cx="3172968" cy="4572000"/>
          </a:xfrm>
        </p:grpSpPr>
        <p:sp>
          <p:nvSpPr>
            <p:cNvPr id="3" name="Freeform 3"/>
            <p:cNvSpPr/>
            <p:nvPr/>
          </p:nvSpPr>
          <p:spPr>
            <a:xfrm>
              <a:off x="2794" y="0"/>
              <a:ext cx="3167380" cy="4572000"/>
            </a:xfrm>
            <a:custGeom>
              <a:avLst/>
              <a:gdLst/>
              <a:ahLst/>
              <a:cxnLst/>
              <a:rect l="l" t="t" r="r" b="b"/>
              <a:pathLst>
                <a:path w="3167380" h="4572000">
                  <a:moveTo>
                    <a:pt x="3167380" y="0"/>
                  </a:moveTo>
                  <a:lnTo>
                    <a:pt x="3167380" y="4572000"/>
                  </a:lnTo>
                  <a:lnTo>
                    <a:pt x="0" y="4572000"/>
                  </a:lnTo>
                  <a:lnTo>
                    <a:pt x="0" y="0"/>
                  </a:lnTo>
                  <a:lnTo>
                    <a:pt x="3167380" y="0"/>
                  </a:lnTo>
                  <a:close/>
                </a:path>
              </a:pathLst>
            </a:custGeom>
            <a:blipFill>
              <a:blip r:embed="rId2"/>
              <a:stretch>
                <a:fillRect l="-46354" r="-46354"/>
              </a:stretch>
            </a:blipFill>
          </p:spPr>
        </p:sp>
        <p:sp>
          <p:nvSpPr>
            <p:cNvPr id="4" name="Freeform 4"/>
            <p:cNvSpPr/>
            <p:nvPr/>
          </p:nvSpPr>
          <p:spPr>
            <a:xfrm>
              <a:off x="2794" y="0"/>
              <a:ext cx="3167380" cy="4572000"/>
            </a:xfrm>
            <a:custGeom>
              <a:avLst/>
              <a:gdLst/>
              <a:ahLst/>
              <a:cxnLst/>
              <a:rect l="l" t="t" r="r" b="b"/>
              <a:pathLst>
                <a:path w="3167380" h="4572000">
                  <a:moveTo>
                    <a:pt x="3167380" y="0"/>
                  </a:moveTo>
                  <a:lnTo>
                    <a:pt x="3167380" y="4572000"/>
                  </a:lnTo>
                  <a:lnTo>
                    <a:pt x="0" y="4572000"/>
                  </a:lnTo>
                  <a:lnTo>
                    <a:pt x="0" y="0"/>
                  </a:lnTo>
                  <a:lnTo>
                    <a:pt x="3167380" y="0"/>
                  </a:lnTo>
                  <a:close/>
                </a:path>
              </a:pathLst>
            </a:custGeom>
            <a:blipFill>
              <a:blip r:embed="rId3"/>
              <a:stretch>
                <a:fillRect l="-160" r="-160"/>
              </a:stretch>
            </a:blipFill>
          </p:spPr>
        </p:sp>
      </p:grpSp>
      <p:sp>
        <p:nvSpPr>
          <p:cNvPr id="5" name="TextBox 5"/>
          <p:cNvSpPr txBox="1"/>
          <p:nvPr/>
        </p:nvSpPr>
        <p:spPr>
          <a:xfrm>
            <a:off x="1194881" y="1123950"/>
            <a:ext cx="9719558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640"/>
              </a:lnSpc>
            </a:pPr>
            <a:r>
              <a:rPr lang="en-US" sz="8000" spc="-368">
                <a:solidFill>
                  <a:srgbClr val="323232"/>
                </a:solidFill>
                <a:latin typeface="Open Sans Medium"/>
              </a:rPr>
              <a:t>НЕДОСТАТКИ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1469632" y="3086018"/>
            <a:ext cx="9170058" cy="52120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323232"/>
                </a:solidFill>
                <a:latin typeface="Open Sans Medium"/>
              </a:rPr>
              <a:t>Самооценка субъективна (оценка может быть субъективной и зависеть от настроения и восприятия)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323232"/>
                </a:solidFill>
                <a:latin typeface="Open Sans Medium"/>
              </a:rPr>
              <a:t>Нет абсолютного измерения (сила воли не имеет абсолютного измерения, что делает оценку относительной)</a:t>
            </a:r>
          </a:p>
          <a:p>
            <a:pPr marL="712465" lvl="1" indent="-356233" algn="l">
              <a:lnSpc>
                <a:spcPts val="4619"/>
              </a:lnSpc>
              <a:buFont typeface="Arial"/>
              <a:buChar char="•"/>
            </a:pPr>
            <a:r>
              <a:rPr lang="en-US" sz="3299">
                <a:solidFill>
                  <a:srgbClr val="323232"/>
                </a:solidFill>
                <a:latin typeface="Open Sans Medium"/>
              </a:rPr>
              <a:t>Влияние внешних факторов (внешние факторы могут повлиять на результаты теста)</a:t>
            </a: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655128" y="1123950"/>
            <a:ext cx="10799066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640"/>
              </a:lnSpc>
            </a:pPr>
            <a:r>
              <a:rPr lang="en-US" sz="8000" spc="-368">
                <a:solidFill>
                  <a:srgbClr val="5B331A"/>
                </a:solidFill>
                <a:latin typeface="Open Sans Medium"/>
              </a:rPr>
              <a:t>СТРУКТУРА МЕТОДИКИ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77519" y="2820035"/>
            <a:ext cx="11499758" cy="447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5B331A"/>
                </a:solidFill>
                <a:latin typeface="Open Sans Medium"/>
              </a:rPr>
              <a:t>Тест представляет собой одномерную шкалу, состоящую из 15 вопросов, относящихся к различным сферам: работа, отдых, увлечение. </a:t>
            </a:r>
          </a:p>
          <a:p>
            <a:pPr algn="l">
              <a:lnSpc>
                <a:spcPts val="4479"/>
              </a:lnSpc>
            </a:pPr>
            <a:endParaRPr lang="en-US" sz="3199">
              <a:solidFill>
                <a:srgbClr val="5B331A"/>
              </a:solidFill>
              <a:latin typeface="Open Sans Medium"/>
            </a:endParaRPr>
          </a:p>
          <a:p>
            <a:pPr algn="l">
              <a:lnSpc>
                <a:spcPts val="4479"/>
              </a:lnSpc>
            </a:pPr>
            <a:r>
              <a:rPr lang="en-US" sz="3199">
                <a:solidFill>
                  <a:srgbClr val="5B331A"/>
                </a:solidFill>
                <a:latin typeface="Open Sans Medium"/>
              </a:rPr>
              <a:t>К каждому вопросу соответствуют три варианта ответа: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5B331A"/>
                </a:solidFill>
                <a:latin typeface="Open Sans Medium"/>
              </a:rPr>
              <a:t>«да», то за это присваивается – 2 балла;</a:t>
            </a:r>
          </a:p>
          <a:p>
            <a:pPr marL="690876" lvl="1" indent="-345438" algn="l">
              <a:lnSpc>
                <a:spcPts val="4479"/>
              </a:lnSpc>
              <a:buFont typeface="Arial"/>
              <a:buChar char="•"/>
            </a:pPr>
            <a:r>
              <a:rPr lang="en-US" sz="3199">
                <a:solidFill>
                  <a:srgbClr val="5B331A"/>
                </a:solidFill>
                <a:latin typeface="Open Sans Medium"/>
              </a:rPr>
              <a:t>«не знаю» или «бывает», «случается» – 1 балл;</a:t>
            </a:r>
          </a:p>
          <a:p>
            <a:pPr marL="690876" lvl="1" indent="-345438" algn="l">
              <a:lnSpc>
                <a:spcPts val="4479"/>
              </a:lnSpc>
              <a:spcBef>
                <a:spcPct val="0"/>
              </a:spcBef>
              <a:buFont typeface="Arial"/>
              <a:buChar char="•"/>
            </a:pPr>
            <a:r>
              <a:rPr lang="en-US" sz="3199">
                <a:solidFill>
                  <a:srgbClr val="5B331A"/>
                </a:solidFill>
                <a:latin typeface="Open Sans Medium"/>
              </a:rPr>
              <a:t>«нет» – 0 баллов.</a:t>
            </a:r>
          </a:p>
        </p:txBody>
      </p:sp>
      <p:sp>
        <p:nvSpPr>
          <p:cNvPr id="4" name="Freeform 4"/>
          <p:cNvSpPr/>
          <p:nvPr/>
        </p:nvSpPr>
        <p:spPr>
          <a:xfrm rot="637999">
            <a:off x="12765626" y="2825315"/>
            <a:ext cx="4590006" cy="4636370"/>
          </a:xfrm>
          <a:custGeom>
            <a:avLst/>
            <a:gdLst/>
            <a:ahLst/>
            <a:cxnLst/>
            <a:rect l="l" t="t" r="r" b="b"/>
            <a:pathLst>
              <a:path w="4590006" h="4636370">
                <a:moveTo>
                  <a:pt x="0" y="0"/>
                </a:moveTo>
                <a:lnTo>
                  <a:pt x="4590006" y="0"/>
                </a:lnTo>
                <a:lnTo>
                  <a:pt x="4590006" y="4636370"/>
                </a:lnTo>
                <a:lnTo>
                  <a:pt x="0" y="463637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148361" y="8787765"/>
            <a:ext cx="3402110" cy="3204337"/>
          </a:xfrm>
          <a:custGeom>
            <a:avLst/>
            <a:gdLst/>
            <a:ahLst/>
            <a:cxnLst/>
            <a:rect l="l" t="t" r="r" b="b"/>
            <a:pathLst>
              <a:path w="3402110" h="3204337">
                <a:moveTo>
                  <a:pt x="0" y="0"/>
                </a:moveTo>
                <a:lnTo>
                  <a:pt x="3402110" y="0"/>
                </a:lnTo>
                <a:lnTo>
                  <a:pt x="3402110" y="3204337"/>
                </a:lnTo>
                <a:lnTo>
                  <a:pt x="0" y="320433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 rot="-10800000">
            <a:off x="11892596" y="-4209246"/>
            <a:ext cx="3123125" cy="5237946"/>
          </a:xfrm>
          <a:custGeom>
            <a:avLst/>
            <a:gdLst/>
            <a:ahLst/>
            <a:cxnLst/>
            <a:rect l="l" t="t" r="r" b="b"/>
            <a:pathLst>
              <a:path w="3123125" h="5237946">
                <a:moveTo>
                  <a:pt x="0" y="0"/>
                </a:moveTo>
                <a:lnTo>
                  <a:pt x="3123125" y="0"/>
                </a:lnTo>
                <a:lnTo>
                  <a:pt x="3123125" y="5237946"/>
                </a:lnTo>
                <a:lnTo>
                  <a:pt x="0" y="523794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2921216" y="9140190"/>
            <a:ext cx="4370544" cy="1811789"/>
          </a:xfrm>
          <a:custGeom>
            <a:avLst/>
            <a:gdLst/>
            <a:ahLst/>
            <a:cxnLst/>
            <a:rect l="l" t="t" r="r" b="b"/>
            <a:pathLst>
              <a:path w="4370544" h="1811789">
                <a:moveTo>
                  <a:pt x="0" y="0"/>
                </a:moveTo>
                <a:lnTo>
                  <a:pt x="4370544" y="0"/>
                </a:lnTo>
                <a:lnTo>
                  <a:pt x="4370544" y="1811789"/>
                </a:lnTo>
                <a:lnTo>
                  <a:pt x="0" y="18117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60629" y="-2180022"/>
            <a:ext cx="4397342" cy="3869189"/>
          </a:xfrm>
          <a:custGeom>
            <a:avLst/>
            <a:gdLst/>
            <a:ahLst/>
            <a:cxnLst/>
            <a:rect l="l" t="t" r="r" b="b"/>
            <a:pathLst>
              <a:path w="4397342" h="3869189">
                <a:moveTo>
                  <a:pt x="0" y="0"/>
                </a:moveTo>
                <a:lnTo>
                  <a:pt x="4397342" y="0"/>
                </a:lnTo>
                <a:lnTo>
                  <a:pt x="4397342" y="3869189"/>
                </a:lnTo>
                <a:lnTo>
                  <a:pt x="0" y="3869189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605757" y="1483895"/>
            <a:ext cx="7319209" cy="7319209"/>
          </a:xfrm>
          <a:custGeom>
            <a:avLst/>
            <a:gdLst/>
            <a:ahLst/>
            <a:cxnLst/>
            <a:rect l="l" t="t" r="r" b="b"/>
            <a:pathLst>
              <a:path w="7319209" h="7319209">
                <a:moveTo>
                  <a:pt x="0" y="0"/>
                </a:moveTo>
                <a:lnTo>
                  <a:pt x="7319210" y="0"/>
                </a:lnTo>
                <a:lnTo>
                  <a:pt x="7319210" y="7319210"/>
                </a:lnTo>
                <a:lnTo>
                  <a:pt x="0" y="731921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TextBox 3"/>
          <p:cNvSpPr txBox="1"/>
          <p:nvPr/>
        </p:nvSpPr>
        <p:spPr>
          <a:xfrm>
            <a:off x="1028700" y="3425381"/>
            <a:ext cx="7829550" cy="35410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9287"/>
              </a:lnSpc>
            </a:pPr>
            <a:r>
              <a:rPr lang="en-US" sz="8599" spc="-395">
                <a:solidFill>
                  <a:srgbClr val="5B331A"/>
                </a:solidFill>
                <a:latin typeface="Open Sans Medium"/>
              </a:rPr>
              <a:t>ЭЛЕКТРОННЫЙ ВАРИАНТ ТЕСТА</a:t>
            </a:r>
          </a:p>
        </p:txBody>
      </p:sp>
      <p:sp>
        <p:nvSpPr>
          <p:cNvPr id="4" name="Freeform 4"/>
          <p:cNvSpPr/>
          <p:nvPr/>
        </p:nvSpPr>
        <p:spPr>
          <a:xfrm>
            <a:off x="16924967" y="8803105"/>
            <a:ext cx="3402110" cy="3204337"/>
          </a:xfrm>
          <a:custGeom>
            <a:avLst/>
            <a:gdLst/>
            <a:ahLst/>
            <a:cxnLst/>
            <a:rect l="l" t="t" r="r" b="b"/>
            <a:pathLst>
              <a:path w="3402110" h="3204337">
                <a:moveTo>
                  <a:pt x="0" y="0"/>
                </a:moveTo>
                <a:lnTo>
                  <a:pt x="3402110" y="0"/>
                </a:lnTo>
                <a:lnTo>
                  <a:pt x="3402110" y="3204337"/>
                </a:lnTo>
                <a:lnTo>
                  <a:pt x="0" y="320433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-201909" y="-3548779"/>
            <a:ext cx="3123125" cy="5237946"/>
          </a:xfrm>
          <a:custGeom>
            <a:avLst/>
            <a:gdLst/>
            <a:ahLst/>
            <a:cxnLst/>
            <a:rect l="l" t="t" r="r" b="b"/>
            <a:pathLst>
              <a:path w="3123125" h="5237946">
                <a:moveTo>
                  <a:pt x="0" y="0"/>
                </a:moveTo>
                <a:lnTo>
                  <a:pt x="3123125" y="0"/>
                </a:lnTo>
                <a:lnTo>
                  <a:pt x="3123125" y="5237946"/>
                </a:lnTo>
                <a:lnTo>
                  <a:pt x="0" y="523794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5213293" y="-606423"/>
            <a:ext cx="4370544" cy="1811789"/>
          </a:xfrm>
          <a:custGeom>
            <a:avLst/>
            <a:gdLst/>
            <a:ahLst/>
            <a:cxnLst/>
            <a:rect l="l" t="t" r="r" b="b"/>
            <a:pathLst>
              <a:path w="4370544" h="1811789">
                <a:moveTo>
                  <a:pt x="0" y="0"/>
                </a:moveTo>
                <a:lnTo>
                  <a:pt x="4370544" y="0"/>
                </a:lnTo>
                <a:lnTo>
                  <a:pt x="4370544" y="1811789"/>
                </a:lnTo>
                <a:lnTo>
                  <a:pt x="0" y="181178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-839017" y="7859160"/>
            <a:ext cx="4397342" cy="3869189"/>
          </a:xfrm>
          <a:custGeom>
            <a:avLst/>
            <a:gdLst/>
            <a:ahLst/>
            <a:cxnLst/>
            <a:rect l="l" t="t" r="r" b="b"/>
            <a:pathLst>
              <a:path w="4397342" h="3869189">
                <a:moveTo>
                  <a:pt x="0" y="0"/>
                </a:moveTo>
                <a:lnTo>
                  <a:pt x="4397341" y="0"/>
                </a:lnTo>
                <a:lnTo>
                  <a:pt x="4397341" y="3869189"/>
                </a:lnTo>
                <a:lnTo>
                  <a:pt x="0" y="386918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2037807" y="324802"/>
            <a:ext cx="14212386" cy="11220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640"/>
              </a:lnSpc>
            </a:pPr>
            <a:r>
              <a:rPr lang="en-US" sz="8000" spc="-368">
                <a:solidFill>
                  <a:srgbClr val="5B331A"/>
                </a:solidFill>
                <a:latin typeface="Open Sans Medium"/>
              </a:rPr>
              <a:t>ТЕКСТ ОПРОСНИКА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385714" y="1523048"/>
            <a:ext cx="17516572" cy="83311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В состоянии ли вы завершить начатую работу, которая вам неинтересна, независимо от того, что время и обстоятельства позволяют оторваться от нее и потом снова вернуться к ней?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Преодолевали ли вы без особых усилий внутреннее сопротивление, когда нужно было сделать что-то вам неприятное (например, пойти на дежурство в выходной день)?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Когда попадаете в конфликтную ситуацию на работе (учебе) или в быту, в состоянии ли вы взять себя в руки настолько, чтобы взглянуть на нее с максимальной объективностью?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Если вам прописана диета, сможете ли вы преодолеть все кулинарные соблазны?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Найдете ли вы силы утром встать раньше обычного, как было запланировано вечером?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Останетесь ли вы на месте происшествия, чтобы дать свидетельские показания?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Быстро ли вы отвечаете на письма?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Если у вас вызывает страх предстоящий полет на самолете или посещение зубоврачебного кабинета, сумеете ли вы без особого труда преодолеть это чувство и в последний момент не изменить своего намерения?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Будете ли вы принимать очень неприятное лекарство, которое вам рекомендовал врач?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Сдержите ли вы данное сгоряча обещание, даже если его выполнение принесет вам немало хлопот, являетесь ли вы человеком слова?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Без колебаний ли вы отправляетесь в поездку в незнакомый город, если это необходимо?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Строго ли вы придерживаетесь распорядка дня: времени пробуждения, приема пищи, занятий, уборки и прочих дел?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Относитесь ли вы неодобрительно к библиотечным задолжникам?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Самая интересная телепередача не заставит вас отложить выполнение срочной и важной работы. Так ли это?</a:t>
            </a:r>
          </a:p>
          <a:p>
            <a:pPr marL="483050" lvl="1" indent="-241525" algn="l">
              <a:lnSpc>
                <a:spcPts val="3132"/>
              </a:lnSpc>
              <a:spcBef>
                <a:spcPct val="0"/>
              </a:spcBef>
              <a:buAutoNum type="arabicPeriod"/>
            </a:pPr>
            <a:r>
              <a:rPr lang="en-US" sz="2237">
                <a:solidFill>
                  <a:srgbClr val="5B331A"/>
                </a:solidFill>
                <a:latin typeface="Open Sans Medium"/>
              </a:rPr>
              <a:t>Сможете ли вы прервать ссору и замолчать, какими бы обидными ни казались вам слова противоположной стороны?</a:t>
            </a:r>
          </a:p>
          <a:p>
            <a:pPr algn="l">
              <a:lnSpc>
                <a:spcPts val="3132"/>
              </a:lnSpc>
              <a:spcBef>
                <a:spcPct val="0"/>
              </a:spcBef>
            </a:pPr>
            <a:endParaRPr lang="en-US" sz="2237">
              <a:solidFill>
                <a:srgbClr val="5B331A"/>
              </a:solidFill>
              <a:latin typeface="Open Sans Medium"/>
            </a:endParaRPr>
          </a:p>
        </p:txBody>
      </p:sp>
      <p:sp>
        <p:nvSpPr>
          <p:cNvPr id="4" name="Freeform 4"/>
          <p:cNvSpPr/>
          <p:nvPr/>
        </p:nvSpPr>
        <p:spPr>
          <a:xfrm rot="5036463">
            <a:off x="17362086" y="2510608"/>
            <a:ext cx="4172562" cy="3671407"/>
          </a:xfrm>
          <a:custGeom>
            <a:avLst/>
            <a:gdLst/>
            <a:ahLst/>
            <a:cxnLst/>
            <a:rect l="l" t="t" r="r" b="b"/>
            <a:pathLst>
              <a:path w="4172562" h="3671407">
                <a:moveTo>
                  <a:pt x="0" y="0"/>
                </a:moveTo>
                <a:lnTo>
                  <a:pt x="4172562" y="0"/>
                </a:lnTo>
                <a:lnTo>
                  <a:pt x="4172562" y="3671407"/>
                </a:lnTo>
                <a:lnTo>
                  <a:pt x="0" y="36714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-1605585" y="9485031"/>
            <a:ext cx="3982597" cy="3751079"/>
          </a:xfrm>
          <a:custGeom>
            <a:avLst/>
            <a:gdLst/>
            <a:ahLst/>
            <a:cxnLst/>
            <a:rect l="l" t="t" r="r" b="b"/>
            <a:pathLst>
              <a:path w="3982597" h="3751079">
                <a:moveTo>
                  <a:pt x="0" y="0"/>
                </a:moveTo>
                <a:lnTo>
                  <a:pt x="3982597" y="0"/>
                </a:lnTo>
                <a:lnTo>
                  <a:pt x="3982597" y="3751079"/>
                </a:lnTo>
                <a:lnTo>
                  <a:pt x="0" y="375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6670587" y="-1895890"/>
            <a:ext cx="2579378" cy="3842649"/>
          </a:xfrm>
          <a:custGeom>
            <a:avLst/>
            <a:gdLst/>
            <a:ahLst/>
            <a:cxnLst/>
            <a:rect l="l" t="t" r="r" b="b"/>
            <a:pathLst>
              <a:path w="2579378" h="3842649">
                <a:moveTo>
                  <a:pt x="0" y="0"/>
                </a:moveTo>
                <a:lnTo>
                  <a:pt x="2579378" y="0"/>
                </a:lnTo>
                <a:lnTo>
                  <a:pt x="2579378" y="3842649"/>
                </a:lnTo>
                <a:lnTo>
                  <a:pt x="0" y="384264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 rot="4318883">
            <a:off x="-2423573" y="2040042"/>
            <a:ext cx="3456470" cy="3041323"/>
          </a:xfrm>
          <a:custGeom>
            <a:avLst/>
            <a:gdLst/>
            <a:ahLst/>
            <a:cxnLst/>
            <a:rect l="l" t="t" r="r" b="b"/>
            <a:pathLst>
              <a:path w="3456470" h="3041323">
                <a:moveTo>
                  <a:pt x="0" y="0"/>
                </a:moveTo>
                <a:lnTo>
                  <a:pt x="3456470" y="0"/>
                </a:lnTo>
                <a:lnTo>
                  <a:pt x="3456470" y="3041322"/>
                </a:lnTo>
                <a:lnTo>
                  <a:pt x="0" y="304132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-500836" y="-819400"/>
            <a:ext cx="3310792" cy="2110630"/>
          </a:xfrm>
          <a:custGeom>
            <a:avLst/>
            <a:gdLst/>
            <a:ahLst/>
            <a:cxnLst/>
            <a:rect l="l" t="t" r="r" b="b"/>
            <a:pathLst>
              <a:path w="3310792" h="2110630">
                <a:moveTo>
                  <a:pt x="0" y="0"/>
                </a:moveTo>
                <a:lnTo>
                  <a:pt x="3310791" y="0"/>
                </a:lnTo>
                <a:lnTo>
                  <a:pt x="3310791" y="2110630"/>
                </a:lnTo>
                <a:lnTo>
                  <a:pt x="0" y="211063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-1805433" y="5827095"/>
            <a:ext cx="2220189" cy="2619692"/>
          </a:xfrm>
          <a:custGeom>
            <a:avLst/>
            <a:gdLst/>
            <a:ahLst/>
            <a:cxnLst/>
            <a:rect l="l" t="t" r="r" b="b"/>
            <a:pathLst>
              <a:path w="2220189" h="2619692">
                <a:moveTo>
                  <a:pt x="0" y="0"/>
                </a:moveTo>
                <a:lnTo>
                  <a:pt x="2220189" y="0"/>
                </a:lnTo>
                <a:lnTo>
                  <a:pt x="2220189" y="2619693"/>
                </a:lnTo>
                <a:lnTo>
                  <a:pt x="0" y="2619693"/>
                </a:lnTo>
                <a:lnTo>
                  <a:pt x="0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</p:sp>
      <p:sp>
        <p:nvSpPr>
          <p:cNvPr id="10" name="Freeform 10"/>
          <p:cNvSpPr/>
          <p:nvPr/>
        </p:nvSpPr>
        <p:spPr>
          <a:xfrm>
            <a:off x="17103825" y="9485031"/>
            <a:ext cx="3982597" cy="3751079"/>
          </a:xfrm>
          <a:custGeom>
            <a:avLst/>
            <a:gdLst/>
            <a:ahLst/>
            <a:cxnLst/>
            <a:rect l="l" t="t" r="r" b="b"/>
            <a:pathLst>
              <a:path w="3982597" h="3751079">
                <a:moveTo>
                  <a:pt x="0" y="0"/>
                </a:moveTo>
                <a:lnTo>
                  <a:pt x="3982597" y="0"/>
                </a:lnTo>
                <a:lnTo>
                  <a:pt x="3982597" y="3751079"/>
                </a:lnTo>
                <a:lnTo>
                  <a:pt x="0" y="3751079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B28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028700" y="1302352"/>
            <a:ext cx="15774103" cy="22174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ctr">
              <a:lnSpc>
                <a:spcPts val="8640"/>
              </a:lnSpc>
            </a:pPr>
            <a:r>
              <a:rPr lang="en-US" sz="8000" spc="-368">
                <a:solidFill>
                  <a:srgbClr val="5B331A"/>
                </a:solidFill>
                <a:latin typeface="Open Sans Medium"/>
              </a:rPr>
              <a:t>ОБРАБОТКА И ИНТЕРПРЕТАЦИЯ РЕЗУЛЬТАТОВ</a:t>
            </a:r>
          </a:p>
        </p:txBody>
      </p:sp>
      <p:sp>
        <p:nvSpPr>
          <p:cNvPr id="3" name="TextBox 3"/>
          <p:cNvSpPr txBox="1"/>
          <p:nvPr/>
        </p:nvSpPr>
        <p:spPr>
          <a:xfrm>
            <a:off x="847951" y="3710273"/>
            <a:ext cx="16841534" cy="56413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26107" lvl="1" indent="-313054" algn="l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>
                <a:solidFill>
                  <a:srgbClr val="5B331A"/>
                </a:solidFill>
                <a:latin typeface="Open Sans Medium"/>
              </a:rPr>
              <a:t>От 0 до 12 баллов – у Вас слабая сила воли, Вас легко переубедить. Однако, знание своих «слабых мест» делает человека более сильным. Работайте над собой, совершенствуя свою волевую регуляцию.</a:t>
            </a:r>
          </a:p>
          <a:p>
            <a:pPr marL="626107" lvl="1" indent="-313054" algn="l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>
                <a:solidFill>
                  <a:srgbClr val="5B331A"/>
                </a:solidFill>
                <a:latin typeface="Open Sans Medium"/>
              </a:rPr>
              <a:t>От 13 до 21 баллов – у Вас сила воли средняя. В различных ситуациях Вы действуете по-разному, иногда проявляя чудеса уступчивости и податливости, а иногда – настойчивость и упорство. Именно в этой мобильности и неодинаковости заключается Ваша привлекательность в общении и делах.</a:t>
            </a:r>
          </a:p>
          <a:p>
            <a:pPr marL="626107" lvl="1" indent="-313054" algn="l">
              <a:lnSpc>
                <a:spcPts val="4059"/>
              </a:lnSpc>
              <a:spcBef>
                <a:spcPct val="0"/>
              </a:spcBef>
              <a:buFont typeface="Arial"/>
              <a:buChar char="•"/>
            </a:pPr>
            <a:r>
              <a:rPr lang="en-US" sz="2899">
                <a:solidFill>
                  <a:srgbClr val="5B331A"/>
                </a:solidFill>
                <a:latin typeface="Open Sans Medium"/>
              </a:rPr>
              <a:t>От 22 до 30 баллов – у Вас большая сила воли, Вы волевой человек. Однако, помните что Вы не одни, а уступки, компромиссы и переговоры тоже приводят к успеху в общении и делах.</a:t>
            </a:r>
          </a:p>
          <a:p>
            <a:pPr algn="l">
              <a:lnSpc>
                <a:spcPts val="4059"/>
              </a:lnSpc>
              <a:spcBef>
                <a:spcPct val="0"/>
              </a:spcBef>
            </a:pPr>
            <a:endParaRPr lang="en-US" sz="2899">
              <a:solidFill>
                <a:srgbClr val="5B331A"/>
              </a:solidFill>
              <a:latin typeface="Open Sans Medium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-1148361" y="8797290"/>
            <a:ext cx="3402110" cy="3204337"/>
          </a:xfrm>
          <a:custGeom>
            <a:avLst/>
            <a:gdLst/>
            <a:ahLst/>
            <a:cxnLst/>
            <a:rect l="l" t="t" r="r" b="b"/>
            <a:pathLst>
              <a:path w="3402110" h="3204337">
                <a:moveTo>
                  <a:pt x="0" y="0"/>
                </a:moveTo>
                <a:lnTo>
                  <a:pt x="3402110" y="0"/>
                </a:lnTo>
                <a:lnTo>
                  <a:pt x="3402110" y="3204337"/>
                </a:lnTo>
                <a:lnTo>
                  <a:pt x="0" y="320433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5" name="Freeform 5"/>
          <p:cNvSpPr/>
          <p:nvPr/>
        </p:nvSpPr>
        <p:spPr>
          <a:xfrm rot="-10800000">
            <a:off x="11892596" y="-3681644"/>
            <a:ext cx="2808543" cy="4710344"/>
          </a:xfrm>
          <a:custGeom>
            <a:avLst/>
            <a:gdLst/>
            <a:ahLst/>
            <a:cxnLst/>
            <a:rect l="l" t="t" r="r" b="b"/>
            <a:pathLst>
              <a:path w="2808543" h="4710344">
                <a:moveTo>
                  <a:pt x="0" y="0"/>
                </a:moveTo>
                <a:lnTo>
                  <a:pt x="2808543" y="0"/>
                </a:lnTo>
                <a:lnTo>
                  <a:pt x="2808543" y="4710344"/>
                </a:lnTo>
                <a:lnTo>
                  <a:pt x="0" y="471034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2921216" y="9178290"/>
            <a:ext cx="4370544" cy="1811789"/>
          </a:xfrm>
          <a:custGeom>
            <a:avLst/>
            <a:gdLst/>
            <a:ahLst/>
            <a:cxnLst/>
            <a:rect l="l" t="t" r="r" b="b"/>
            <a:pathLst>
              <a:path w="4370544" h="1811789">
                <a:moveTo>
                  <a:pt x="0" y="0"/>
                </a:moveTo>
                <a:lnTo>
                  <a:pt x="4370544" y="0"/>
                </a:lnTo>
                <a:lnTo>
                  <a:pt x="4370544" y="1811789"/>
                </a:lnTo>
                <a:lnTo>
                  <a:pt x="0" y="181178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5060629" y="-2180022"/>
            <a:ext cx="4397342" cy="3869189"/>
          </a:xfrm>
          <a:custGeom>
            <a:avLst/>
            <a:gdLst/>
            <a:ahLst/>
            <a:cxnLst/>
            <a:rect l="l" t="t" r="r" b="b"/>
            <a:pathLst>
              <a:path w="4397342" h="3869189">
                <a:moveTo>
                  <a:pt x="0" y="0"/>
                </a:moveTo>
                <a:lnTo>
                  <a:pt x="4397342" y="0"/>
                </a:lnTo>
                <a:lnTo>
                  <a:pt x="4397342" y="3869189"/>
                </a:lnTo>
                <a:lnTo>
                  <a:pt x="0" y="3869189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650</Words>
  <Application>Microsoft Office PowerPoint</Application>
  <PresentationFormat>Произвольный</PresentationFormat>
  <Paragraphs>52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Open Sans</vt:lpstr>
      <vt:lpstr>Arial</vt:lpstr>
      <vt:lpstr>Open Sans Bold</vt:lpstr>
      <vt:lpstr>Open Sans Medium</vt:lpstr>
      <vt:lpstr>Calibri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Кристина презент 2</dc:title>
  <cp:lastModifiedBy>Илья Мармыш</cp:lastModifiedBy>
  <cp:revision>3</cp:revision>
  <dcterms:created xsi:type="dcterms:W3CDTF">2006-08-16T00:00:00Z</dcterms:created>
  <dcterms:modified xsi:type="dcterms:W3CDTF">2024-08-03T21:36:39Z</dcterms:modified>
  <dc:identifier>DAGF4E9kKe0</dc:identifier>
</cp:coreProperties>
</file>