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x="18288000" cy="10287000"/>
  <p:notesSz cx="6858000" cy="9144000"/>
  <p:embeddedFontLst>
    <p:embeddedFont>
      <p:font typeface="Intro" charset="1" panose="02000000000000000000"/>
      <p:regular r:id="rId37"/>
    </p:embeddedFont>
    <p:embeddedFont>
      <p:font typeface="Public Sans Bold" charset="1" panose="00000000000000000000"/>
      <p:regular r:id="rId38"/>
    </p:embeddedFont>
    <p:embeddedFont>
      <p:font typeface="Public Sans" charset="1" panose="00000000000000000000"/>
      <p:regular r:id="rId39"/>
    </p:embeddedFont>
    <p:embeddedFont>
      <p:font typeface="Open Sans Extra Bold" charset="1" panose="020B0906030804020204"/>
      <p:regular r:id="rId40"/>
    </p:embeddedFont>
    <p:embeddedFont>
      <p:font typeface="Boulder" charset="1" panose="00000000000000000000"/>
      <p:regular r:id="rId41"/>
    </p:embeddedFont>
    <p:embeddedFont>
      <p:font typeface="Arimo Italics" charset="1" panose="020B0604020202090204"/>
      <p:regular r:id="rId42"/>
    </p:embeddedFont>
    <p:embeddedFont>
      <p:font typeface="Now Bold" charset="1" panose="00000800000000000000"/>
      <p:regular r:id="rId43"/>
    </p:embeddedFont>
    <p:embeddedFont>
      <p:font typeface="Now" charset="1" panose="00000500000000000000"/>
      <p:regular r:id="rId44"/>
    </p:embeddedFont>
    <p:embeddedFont>
      <p:font typeface="Now Heavy" charset="1" panose="00000A00000000000000"/>
      <p:regular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slides/slide31.xml" Type="http://schemas.openxmlformats.org/officeDocument/2006/relationships/slide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40" Target="fonts/font40.fntdata" Type="http://schemas.openxmlformats.org/officeDocument/2006/relationships/font"/><Relationship Id="rId41" Target="fonts/font41.fntdata" Type="http://schemas.openxmlformats.org/officeDocument/2006/relationships/font"/><Relationship Id="rId42" Target="fonts/font42.fntdata" Type="http://schemas.openxmlformats.org/officeDocument/2006/relationships/font"/><Relationship Id="rId43" Target="fonts/font43.fntdata" Type="http://schemas.openxmlformats.org/officeDocument/2006/relationships/font"/><Relationship Id="rId44" Target="fonts/font44.fntdata" Type="http://schemas.openxmlformats.org/officeDocument/2006/relationships/font"/><Relationship Id="rId45" Target="fonts/font45.fntdata" Type="http://schemas.openxmlformats.org/officeDocument/2006/relationships/font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9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20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E4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894578" y="8451041"/>
            <a:ext cx="25872159" cy="2860073"/>
          </a:xfrm>
          <a:custGeom>
            <a:avLst/>
            <a:gdLst/>
            <a:ahLst/>
            <a:cxnLst/>
            <a:rect r="r" b="b" t="t" l="l"/>
            <a:pathLst>
              <a:path h="2860073" w="25872159">
                <a:moveTo>
                  <a:pt x="0" y="0"/>
                </a:moveTo>
                <a:lnTo>
                  <a:pt x="25872159" y="0"/>
                </a:lnTo>
                <a:lnTo>
                  <a:pt x="25872159" y="2860074"/>
                </a:lnTo>
                <a:lnTo>
                  <a:pt x="0" y="28600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4097131" y="-1933794"/>
            <a:ext cx="25872159" cy="2860073"/>
          </a:xfrm>
          <a:custGeom>
            <a:avLst/>
            <a:gdLst/>
            <a:ahLst/>
            <a:cxnLst/>
            <a:rect r="r" b="b" t="t" l="l"/>
            <a:pathLst>
              <a:path h="2860073" w="25872159">
                <a:moveTo>
                  <a:pt x="0" y="0"/>
                </a:moveTo>
                <a:lnTo>
                  <a:pt x="25872159" y="0"/>
                </a:lnTo>
                <a:lnTo>
                  <a:pt x="25872159" y="2860073"/>
                </a:lnTo>
                <a:lnTo>
                  <a:pt x="0" y="28600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910106" y="1528533"/>
            <a:ext cx="5830592" cy="3614967"/>
          </a:xfrm>
          <a:custGeom>
            <a:avLst/>
            <a:gdLst/>
            <a:ahLst/>
            <a:cxnLst/>
            <a:rect r="r" b="b" t="t" l="l"/>
            <a:pathLst>
              <a:path h="3614967" w="5830592">
                <a:moveTo>
                  <a:pt x="0" y="0"/>
                </a:moveTo>
                <a:lnTo>
                  <a:pt x="5830592" y="0"/>
                </a:lnTo>
                <a:lnTo>
                  <a:pt x="5830592" y="3614967"/>
                </a:lnTo>
                <a:lnTo>
                  <a:pt x="0" y="36149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66137" y="1028700"/>
            <a:ext cx="4734603" cy="4114800"/>
          </a:xfrm>
          <a:custGeom>
            <a:avLst/>
            <a:gdLst/>
            <a:ahLst/>
            <a:cxnLst/>
            <a:rect r="r" b="b" t="t" l="l"/>
            <a:pathLst>
              <a:path h="4114800" w="4734603">
                <a:moveTo>
                  <a:pt x="0" y="0"/>
                </a:moveTo>
                <a:lnTo>
                  <a:pt x="4734603" y="0"/>
                </a:lnTo>
                <a:lnTo>
                  <a:pt x="47346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566137" y="6179085"/>
            <a:ext cx="13258300" cy="14935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040"/>
              </a:lnSpc>
            </a:pPr>
            <a:r>
              <a:rPr lang="en-US" sz="11500" spc="-655">
                <a:solidFill>
                  <a:srgbClr val="272665"/>
                </a:solidFill>
                <a:latin typeface="Intro"/>
                <a:ea typeface="Intro"/>
                <a:cs typeface="Intro"/>
                <a:sym typeface="Intro"/>
              </a:rPr>
              <a:t>БИБЛИОТЕРАПИЯ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B9E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470297" y="3746050"/>
            <a:ext cx="13347405" cy="4777598"/>
            <a:chOff x="0" y="0"/>
            <a:chExt cx="2420032" cy="86623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20032" cy="866231"/>
            </a:xfrm>
            <a:custGeom>
              <a:avLst/>
              <a:gdLst/>
              <a:ahLst/>
              <a:cxnLst/>
              <a:rect r="r" b="b" t="t" l="l"/>
              <a:pathLst>
                <a:path h="866231" w="2420032">
                  <a:moveTo>
                    <a:pt x="0" y="0"/>
                  </a:moveTo>
                  <a:lnTo>
                    <a:pt x="2420032" y="0"/>
                  </a:lnTo>
                  <a:lnTo>
                    <a:pt x="2420032" y="866231"/>
                  </a:lnTo>
                  <a:lnTo>
                    <a:pt x="0" y="866231"/>
                  </a:lnTo>
                  <a:close/>
                </a:path>
              </a:pathLst>
            </a:custGeom>
            <a:solidFill>
              <a:srgbClr val="E6E4EF">
                <a:alpha val="43922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14300"/>
              <a:ext cx="2420032" cy="9805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 marL="424640" indent="-212320" lvl="1">
                <a:lnSpc>
                  <a:spcPts val="3441"/>
                </a:lnSpc>
                <a:spcBef>
                  <a:spcPct val="0"/>
                </a:spcBef>
                <a:buFont typeface="Arial"/>
                <a:buChar char="•"/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2603569" y="3955211"/>
            <a:ext cx="13080862" cy="4302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 Психическая активность:</a:t>
            </a:r>
          </a:p>
          <a:p>
            <a:pPr algn="l" marL="755641" indent="-377820" lvl="1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Большинство литературных жанров могут вызывать высокую психическую активность, которая стимулирует нормальные и защитные психические реакции, подавляя негативные, что способствует исчезновению травмирующих переживаний.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-5735808" y="8856963"/>
            <a:ext cx="25872159" cy="2860073"/>
          </a:xfrm>
          <a:custGeom>
            <a:avLst/>
            <a:gdLst/>
            <a:ahLst/>
            <a:cxnLst/>
            <a:rect r="r" b="b" t="t" l="l"/>
            <a:pathLst>
              <a:path h="2860073" w="25872159">
                <a:moveTo>
                  <a:pt x="0" y="0"/>
                </a:moveTo>
                <a:lnTo>
                  <a:pt x="25872159" y="0"/>
                </a:lnTo>
                <a:lnTo>
                  <a:pt x="25872159" y="2860074"/>
                </a:lnTo>
                <a:lnTo>
                  <a:pt x="0" y="28600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6451458" y="-2108326"/>
            <a:ext cx="25872159" cy="2860073"/>
          </a:xfrm>
          <a:custGeom>
            <a:avLst/>
            <a:gdLst/>
            <a:ahLst/>
            <a:cxnLst/>
            <a:rect r="r" b="b" t="t" l="l"/>
            <a:pathLst>
              <a:path h="2860073" w="25872159">
                <a:moveTo>
                  <a:pt x="0" y="0"/>
                </a:moveTo>
                <a:lnTo>
                  <a:pt x="25872159" y="0"/>
                </a:lnTo>
                <a:lnTo>
                  <a:pt x="25872159" y="2860073"/>
                </a:lnTo>
                <a:lnTo>
                  <a:pt x="0" y="28600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94722" y="1345746"/>
            <a:ext cx="16098556" cy="23583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09"/>
              </a:lnSpc>
            </a:pPr>
            <a:r>
              <a:rPr lang="en-US" sz="9899">
                <a:solidFill>
                  <a:srgbClr val="000000"/>
                </a:solidFill>
                <a:latin typeface="Intro"/>
                <a:ea typeface="Intro"/>
                <a:cs typeface="Intro"/>
                <a:sym typeface="Intro"/>
              </a:rPr>
              <a:t>Неспецифические</a:t>
            </a:r>
          </a:p>
          <a:p>
            <a:pPr algn="ctr">
              <a:lnSpc>
                <a:spcPts val="8909"/>
              </a:lnSpc>
            </a:pPr>
            <a:r>
              <a:rPr lang="en-US" sz="9899">
                <a:solidFill>
                  <a:srgbClr val="000000"/>
                </a:solidFill>
                <a:latin typeface="Intro"/>
                <a:ea typeface="Intro"/>
                <a:cs typeface="Intro"/>
                <a:sym typeface="Intro"/>
              </a:rPr>
              <a:t>ПРОЦЕССЫ</a:t>
            </a:r>
          </a:p>
        </p:txBody>
      </p:sp>
    </p:spTree>
  </p:cSld>
  <p:clrMapOvr>
    <a:masterClrMapping/>
  </p:clrMapOvr>
  <p:transition spd="fast">
    <p:fade/>
  </p:transition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E4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470297" y="3467707"/>
            <a:ext cx="13347405" cy="5329665"/>
            <a:chOff x="0" y="0"/>
            <a:chExt cx="2420032" cy="96632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20032" cy="966327"/>
            </a:xfrm>
            <a:custGeom>
              <a:avLst/>
              <a:gdLst/>
              <a:ahLst/>
              <a:cxnLst/>
              <a:rect r="r" b="b" t="t" l="l"/>
              <a:pathLst>
                <a:path h="966327" w="2420032">
                  <a:moveTo>
                    <a:pt x="0" y="0"/>
                  </a:moveTo>
                  <a:lnTo>
                    <a:pt x="2420032" y="0"/>
                  </a:lnTo>
                  <a:lnTo>
                    <a:pt x="2420032" y="966327"/>
                  </a:lnTo>
                  <a:lnTo>
                    <a:pt x="0" y="966327"/>
                  </a:lnTo>
                  <a:close/>
                </a:path>
              </a:pathLst>
            </a:custGeom>
            <a:solidFill>
              <a:srgbClr val="AB9EE2">
                <a:alpha val="43922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14300"/>
              <a:ext cx="2420032" cy="10806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 marL="424640" indent="-212320" lvl="1">
                <a:lnSpc>
                  <a:spcPts val="3441"/>
                </a:lnSpc>
                <a:spcBef>
                  <a:spcPct val="0"/>
                </a:spcBef>
                <a:buFont typeface="Arial"/>
                <a:buChar char="•"/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2613094" y="3643339"/>
            <a:ext cx="13080862" cy="4921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 Контроль</a:t>
            </a:r>
            <a:r>
              <a:rPr lang="en-US" sz="349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:</a:t>
            </a:r>
          </a:p>
          <a:p>
            <a:pPr algn="l" marL="755641" indent="-377820" lvl="1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Контроль над психическими процессами осуществляется путем усиления их повторением, воспроизведением деталей или ослабления посредством анализа, оттеснения другими воспоминаниями, эмоциями, может изменять воздействие на личность как при обычных, так и при сильных переживаниях. 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-3642130" y="9258300"/>
            <a:ext cx="25872159" cy="2860073"/>
          </a:xfrm>
          <a:custGeom>
            <a:avLst/>
            <a:gdLst/>
            <a:ahLst/>
            <a:cxnLst/>
            <a:rect r="r" b="b" t="t" l="l"/>
            <a:pathLst>
              <a:path h="2860073" w="25872159">
                <a:moveTo>
                  <a:pt x="0" y="0"/>
                </a:moveTo>
                <a:lnTo>
                  <a:pt x="25872159" y="0"/>
                </a:lnTo>
                <a:lnTo>
                  <a:pt x="25872159" y="2860073"/>
                </a:lnTo>
                <a:lnTo>
                  <a:pt x="0" y="28600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6451458" y="-2070226"/>
            <a:ext cx="25872159" cy="2860073"/>
          </a:xfrm>
          <a:custGeom>
            <a:avLst/>
            <a:gdLst/>
            <a:ahLst/>
            <a:cxnLst/>
            <a:rect r="r" b="b" t="t" l="l"/>
            <a:pathLst>
              <a:path h="2860073" w="25872159">
                <a:moveTo>
                  <a:pt x="0" y="0"/>
                </a:moveTo>
                <a:lnTo>
                  <a:pt x="25872159" y="0"/>
                </a:lnTo>
                <a:lnTo>
                  <a:pt x="25872159" y="2860073"/>
                </a:lnTo>
                <a:lnTo>
                  <a:pt x="0" y="28600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104247" y="1110507"/>
            <a:ext cx="16098556" cy="23583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09"/>
              </a:lnSpc>
            </a:pPr>
            <a:r>
              <a:rPr lang="en-US" sz="9899">
                <a:solidFill>
                  <a:srgbClr val="000000"/>
                </a:solidFill>
                <a:latin typeface="Intro"/>
                <a:ea typeface="Intro"/>
                <a:cs typeface="Intro"/>
                <a:sym typeface="Intro"/>
              </a:rPr>
              <a:t>специфические</a:t>
            </a:r>
          </a:p>
          <a:p>
            <a:pPr algn="ctr">
              <a:lnSpc>
                <a:spcPts val="8909"/>
              </a:lnSpc>
            </a:pPr>
            <a:r>
              <a:rPr lang="en-US" sz="9899">
                <a:solidFill>
                  <a:srgbClr val="000000"/>
                </a:solidFill>
                <a:latin typeface="Intro"/>
                <a:ea typeface="Intro"/>
                <a:cs typeface="Intro"/>
                <a:sym typeface="Intro"/>
              </a:rPr>
              <a:t>ПРОЦЕССЫ</a:t>
            </a:r>
          </a:p>
        </p:txBody>
      </p:sp>
    </p:spTree>
  </p:cSld>
  <p:clrMapOvr>
    <a:masterClrMapping/>
  </p:clrMapOvr>
  <p:transition spd="fast">
    <p:fade/>
  </p:transition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5111" r="0" b="-1511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271501" y="4897586"/>
            <a:ext cx="11982276" cy="2292869"/>
            <a:chOff x="0" y="0"/>
            <a:chExt cx="5387647" cy="103095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387647" cy="1030953"/>
            </a:xfrm>
            <a:custGeom>
              <a:avLst/>
              <a:gdLst/>
              <a:ahLst/>
              <a:cxnLst/>
              <a:rect r="r" b="b" t="t" l="l"/>
              <a:pathLst>
                <a:path h="1030953" w="5387647">
                  <a:moveTo>
                    <a:pt x="0" y="0"/>
                  </a:moveTo>
                  <a:lnTo>
                    <a:pt x="5387647" y="0"/>
                  </a:lnTo>
                  <a:lnTo>
                    <a:pt x="5387647" y="1030953"/>
                  </a:lnTo>
                  <a:lnTo>
                    <a:pt x="0" y="1030953"/>
                  </a:lnTo>
                  <a:close/>
                </a:path>
              </a:pathLst>
            </a:custGeom>
            <a:solidFill>
              <a:srgbClr val="AB9EE2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-1322320" y="-1571887"/>
            <a:ext cx="2383560" cy="2383560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B9EE2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161925"/>
              <a:ext cx="660400" cy="5746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25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7710061" y="-380107"/>
            <a:ext cx="1155877" cy="1155877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B9EE2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161925"/>
              <a:ext cx="660400" cy="5746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25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3973955" y="521682"/>
            <a:ext cx="10340090" cy="14420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39"/>
              </a:lnSpc>
            </a:pPr>
            <a:r>
              <a:rPr lang="en-US" sz="11598">
                <a:solidFill>
                  <a:srgbClr val="020202"/>
                </a:solidFill>
                <a:latin typeface="Boulder"/>
                <a:ea typeface="Boulder"/>
                <a:cs typeface="Boulder"/>
                <a:sym typeface="Boulder"/>
              </a:rPr>
              <a:t>КОНТРОЛЬ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3271501" y="7484332"/>
            <a:ext cx="11982276" cy="2292869"/>
            <a:chOff x="0" y="0"/>
            <a:chExt cx="5387647" cy="1030953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5387647" cy="1030953"/>
            </a:xfrm>
            <a:custGeom>
              <a:avLst/>
              <a:gdLst/>
              <a:ahLst/>
              <a:cxnLst/>
              <a:rect r="r" b="b" t="t" l="l"/>
              <a:pathLst>
                <a:path h="1030953" w="5387647">
                  <a:moveTo>
                    <a:pt x="0" y="0"/>
                  </a:moveTo>
                  <a:lnTo>
                    <a:pt x="5387647" y="0"/>
                  </a:lnTo>
                  <a:lnTo>
                    <a:pt x="5387647" y="1030953"/>
                  </a:lnTo>
                  <a:lnTo>
                    <a:pt x="0" y="1030953"/>
                  </a:lnTo>
                  <a:close/>
                </a:path>
              </a:pathLst>
            </a:custGeom>
            <a:solidFill>
              <a:srgbClr val="AB9EE2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3271501" y="2310840"/>
            <a:ext cx="11982276" cy="2292869"/>
            <a:chOff x="0" y="0"/>
            <a:chExt cx="5387647" cy="103095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5387647" cy="1030953"/>
            </a:xfrm>
            <a:custGeom>
              <a:avLst/>
              <a:gdLst/>
              <a:ahLst/>
              <a:cxnLst/>
              <a:rect r="r" b="b" t="t" l="l"/>
              <a:pathLst>
                <a:path h="1030953" w="5387647">
                  <a:moveTo>
                    <a:pt x="0" y="0"/>
                  </a:moveTo>
                  <a:lnTo>
                    <a:pt x="5387647" y="0"/>
                  </a:lnTo>
                  <a:lnTo>
                    <a:pt x="5387647" y="1030953"/>
                  </a:lnTo>
                  <a:lnTo>
                    <a:pt x="0" y="1030953"/>
                  </a:lnTo>
                  <a:close/>
                </a:path>
              </a:pathLst>
            </a:custGeom>
            <a:solidFill>
              <a:srgbClr val="AB9EE2"/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3508164" y="2899070"/>
            <a:ext cx="1116409" cy="1116409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41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3508164" y="8072562"/>
            <a:ext cx="1116409" cy="1116409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41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3508164" y="5485816"/>
            <a:ext cx="1116409" cy="1116409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41"/>
                </a:lnSpc>
              </a:pP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3034223" y="3068695"/>
            <a:ext cx="2064292" cy="9467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39"/>
              </a:lnSpc>
            </a:pPr>
            <a:r>
              <a:rPr lang="en-US" sz="7599">
                <a:solidFill>
                  <a:srgbClr val="020202"/>
                </a:solidFill>
                <a:latin typeface="Boulder"/>
                <a:ea typeface="Boulder"/>
                <a:cs typeface="Boulder"/>
                <a:sym typeface="Boulder"/>
              </a:rPr>
              <a:t>1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3034223" y="5655441"/>
            <a:ext cx="2064292" cy="9467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39"/>
              </a:lnSpc>
            </a:pPr>
            <a:r>
              <a:rPr lang="en-US" sz="7599">
                <a:solidFill>
                  <a:srgbClr val="020202"/>
                </a:solidFill>
                <a:latin typeface="Boulder"/>
                <a:ea typeface="Boulder"/>
                <a:cs typeface="Boulder"/>
                <a:sym typeface="Boulder"/>
              </a:rPr>
              <a:t>2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3034223" y="8262149"/>
            <a:ext cx="2064292" cy="9467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39"/>
              </a:lnSpc>
            </a:pPr>
            <a:r>
              <a:rPr lang="en-US" sz="7599">
                <a:solidFill>
                  <a:srgbClr val="020202"/>
                </a:solidFill>
                <a:latin typeface="Boulder"/>
                <a:ea typeface="Boulder"/>
                <a:cs typeface="Boulder"/>
                <a:sym typeface="Boulder"/>
              </a:rPr>
              <a:t>3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5098515" y="2614594"/>
            <a:ext cx="9797098" cy="17597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43"/>
              </a:lnSpc>
            </a:pPr>
            <a:r>
              <a:rPr lang="en-US" sz="4937">
                <a:solidFill>
                  <a:srgbClr val="01070A"/>
                </a:solidFill>
                <a:latin typeface="Arimo Italics"/>
                <a:ea typeface="Arimo Italics"/>
                <a:cs typeface="Arimo Italics"/>
                <a:sym typeface="Arimo Italics"/>
              </a:rPr>
              <a:t>Понимание своего положения, воздействие на него гетеро- и аутопсихогенных факторов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5098515" y="5201339"/>
            <a:ext cx="9797098" cy="17597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43"/>
              </a:lnSpc>
            </a:pPr>
            <a:r>
              <a:rPr lang="en-US" sz="4937">
                <a:solidFill>
                  <a:srgbClr val="01070A"/>
                </a:solidFill>
                <a:latin typeface="Arimo Italics"/>
                <a:ea typeface="Arimo Italics"/>
                <a:cs typeface="Arimo Italics"/>
                <a:sym typeface="Arimo Italics"/>
              </a:rPr>
              <a:t>Понимание роли собственной личности в развитии </a:t>
            </a:r>
          </a:p>
          <a:p>
            <a:pPr algn="ctr">
              <a:lnSpc>
                <a:spcPts val="4443"/>
              </a:lnSpc>
            </a:pPr>
            <a:r>
              <a:rPr lang="en-US" sz="4937">
                <a:solidFill>
                  <a:srgbClr val="01070A"/>
                </a:solidFill>
                <a:latin typeface="Arimo Italics"/>
                <a:ea typeface="Arimo Italics"/>
                <a:cs typeface="Arimo Italics"/>
                <a:sym typeface="Arimo Italics"/>
              </a:rPr>
              <a:t>своего состояния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5098515" y="7788085"/>
            <a:ext cx="9797098" cy="17597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43"/>
              </a:lnSpc>
            </a:pPr>
            <a:r>
              <a:rPr lang="en-US" sz="4937">
                <a:solidFill>
                  <a:srgbClr val="01070A"/>
                </a:solidFill>
                <a:latin typeface="Arimo Italics"/>
                <a:ea typeface="Arimo Italics"/>
                <a:cs typeface="Arimo Italics"/>
                <a:sym typeface="Arimo Italics"/>
              </a:rPr>
              <a:t>Осознание своих истинных отношений к жизненным важнейшим проблемам</a:t>
            </a:r>
          </a:p>
        </p:txBody>
      </p:sp>
    </p:spTree>
  </p:cSld>
  <p:clrMapOvr>
    <a:masterClrMapping/>
  </p:clrMapOvr>
  <p:transition spd="fast">
    <p:fade/>
  </p:transition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E4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30022" y="3468874"/>
            <a:ext cx="15127856" cy="5636326"/>
            <a:chOff x="0" y="0"/>
            <a:chExt cx="2742847" cy="102192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42847" cy="1021928"/>
            </a:xfrm>
            <a:custGeom>
              <a:avLst/>
              <a:gdLst/>
              <a:ahLst/>
              <a:cxnLst/>
              <a:rect r="r" b="b" t="t" l="l"/>
              <a:pathLst>
                <a:path h="1021928" w="2742847">
                  <a:moveTo>
                    <a:pt x="0" y="0"/>
                  </a:moveTo>
                  <a:lnTo>
                    <a:pt x="2742847" y="0"/>
                  </a:lnTo>
                  <a:lnTo>
                    <a:pt x="2742847" y="1021928"/>
                  </a:lnTo>
                  <a:lnTo>
                    <a:pt x="0" y="1021928"/>
                  </a:lnTo>
                  <a:close/>
                </a:path>
              </a:pathLst>
            </a:custGeom>
            <a:solidFill>
              <a:srgbClr val="AB9EE2">
                <a:alpha val="43922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14300"/>
              <a:ext cx="2742847" cy="11362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 marL="424640" indent="-212320" lvl="1">
                <a:lnSpc>
                  <a:spcPts val="3441"/>
                </a:lnSpc>
                <a:spcBef>
                  <a:spcPct val="0"/>
                </a:spcBef>
                <a:buFont typeface="Arial"/>
                <a:buChar char="•"/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986639" y="3488274"/>
            <a:ext cx="14383228" cy="5540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 Эмоциональная проработка</a:t>
            </a:r>
            <a:r>
              <a:rPr lang="en-US" sz="349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:</a:t>
            </a:r>
          </a:p>
          <a:p>
            <a:pPr algn="l" marL="755641" indent="-377820" lvl="1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Основное значение - помогает человеку проявлять личные эмоции, сравнивать их с эмоциями других людей при поддержке и коррекции со стороны психолога. </a:t>
            </a:r>
          </a:p>
          <a:p>
            <a:pPr algn="l" marL="755641" indent="-377820" lvl="1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Это позволяет клиенту научиться более оптимальным реакциям и действиям, помогает избегать слишком бурных, слабых или измененных эмоциональных реакций. 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-3642130" y="9390185"/>
            <a:ext cx="25872159" cy="2860073"/>
          </a:xfrm>
          <a:custGeom>
            <a:avLst/>
            <a:gdLst/>
            <a:ahLst/>
            <a:cxnLst/>
            <a:rect r="r" b="b" t="t" l="l"/>
            <a:pathLst>
              <a:path h="2860073" w="25872159">
                <a:moveTo>
                  <a:pt x="0" y="0"/>
                </a:moveTo>
                <a:lnTo>
                  <a:pt x="25872159" y="0"/>
                </a:lnTo>
                <a:lnTo>
                  <a:pt x="25872159" y="2860074"/>
                </a:lnTo>
                <a:lnTo>
                  <a:pt x="0" y="28600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6451458" y="-2070226"/>
            <a:ext cx="25872159" cy="2860073"/>
          </a:xfrm>
          <a:custGeom>
            <a:avLst/>
            <a:gdLst/>
            <a:ahLst/>
            <a:cxnLst/>
            <a:rect r="r" b="b" t="t" l="l"/>
            <a:pathLst>
              <a:path h="2860073" w="25872159">
                <a:moveTo>
                  <a:pt x="0" y="0"/>
                </a:moveTo>
                <a:lnTo>
                  <a:pt x="25872159" y="0"/>
                </a:lnTo>
                <a:lnTo>
                  <a:pt x="25872159" y="2860073"/>
                </a:lnTo>
                <a:lnTo>
                  <a:pt x="0" y="28600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104247" y="1110507"/>
            <a:ext cx="16098556" cy="23583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09"/>
              </a:lnSpc>
            </a:pPr>
            <a:r>
              <a:rPr lang="en-US" sz="9899">
                <a:solidFill>
                  <a:srgbClr val="000000"/>
                </a:solidFill>
                <a:latin typeface="Intro"/>
                <a:ea typeface="Intro"/>
                <a:cs typeface="Intro"/>
                <a:sym typeface="Intro"/>
              </a:rPr>
              <a:t>специфические</a:t>
            </a:r>
          </a:p>
          <a:p>
            <a:pPr algn="ctr">
              <a:lnSpc>
                <a:spcPts val="8909"/>
              </a:lnSpc>
            </a:pPr>
            <a:r>
              <a:rPr lang="en-US" sz="9899">
                <a:solidFill>
                  <a:srgbClr val="000000"/>
                </a:solidFill>
                <a:latin typeface="Intro"/>
                <a:ea typeface="Intro"/>
                <a:cs typeface="Intro"/>
                <a:sym typeface="Intro"/>
              </a:rPr>
              <a:t>ПРОЦЕССЫ</a:t>
            </a:r>
          </a:p>
        </p:txBody>
      </p:sp>
    </p:spTree>
  </p:cSld>
  <p:clrMapOvr>
    <a:masterClrMapping/>
  </p:clrMapOvr>
  <p:transition spd="fast">
    <p:fade/>
  </p:transition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E4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41702" y="3369960"/>
            <a:ext cx="16404597" cy="5065895"/>
            <a:chOff x="0" y="0"/>
            <a:chExt cx="2974334" cy="91850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974334" cy="918502"/>
            </a:xfrm>
            <a:custGeom>
              <a:avLst/>
              <a:gdLst/>
              <a:ahLst/>
              <a:cxnLst/>
              <a:rect r="r" b="b" t="t" l="l"/>
              <a:pathLst>
                <a:path h="918502" w="2974334">
                  <a:moveTo>
                    <a:pt x="0" y="0"/>
                  </a:moveTo>
                  <a:lnTo>
                    <a:pt x="2974334" y="0"/>
                  </a:lnTo>
                  <a:lnTo>
                    <a:pt x="2974334" y="918502"/>
                  </a:lnTo>
                  <a:lnTo>
                    <a:pt x="0" y="918502"/>
                  </a:lnTo>
                  <a:close/>
                </a:path>
              </a:pathLst>
            </a:custGeom>
            <a:solidFill>
              <a:srgbClr val="272665">
                <a:alpha val="43922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14300"/>
              <a:ext cx="2974334" cy="10328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 marL="424640" indent="-212320" lvl="1">
                <a:lnSpc>
                  <a:spcPts val="3441"/>
                </a:lnSpc>
                <a:spcBef>
                  <a:spcPct val="0"/>
                </a:spcBef>
                <a:buFont typeface="Arial"/>
                <a:buChar char="•"/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104247" y="3411724"/>
            <a:ext cx="16242051" cy="4921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 Разрешение конфликта</a:t>
            </a:r>
            <a:r>
              <a:rPr lang="en-US" sz="349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:</a:t>
            </a:r>
          </a:p>
          <a:p>
            <a:pPr algn="l" marL="755641" indent="-377820" lvl="1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Это своеобразный синтез контроля, эмоциональной проработки и умений, полученных в результате тренировки в применении к конкретной жизненной ситуации. </a:t>
            </a:r>
          </a:p>
          <a:p>
            <a:pPr algn="l" marL="755641" indent="-377820" lvl="1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Чтение книг, сюжет которых совпадает с сюжетами жизни клиента, позволяет ему видеть возможные пути выхода из ситуации и эмоционально на них отреагировать, что ведет иногда к разрешению эмоционального конфликта.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-5636894" y="8856963"/>
            <a:ext cx="25872159" cy="2860073"/>
          </a:xfrm>
          <a:custGeom>
            <a:avLst/>
            <a:gdLst/>
            <a:ahLst/>
            <a:cxnLst/>
            <a:rect r="r" b="b" t="t" l="l"/>
            <a:pathLst>
              <a:path h="2860073" w="25872159">
                <a:moveTo>
                  <a:pt x="0" y="0"/>
                </a:moveTo>
                <a:lnTo>
                  <a:pt x="25872159" y="0"/>
                </a:lnTo>
                <a:lnTo>
                  <a:pt x="25872159" y="2860074"/>
                </a:lnTo>
                <a:lnTo>
                  <a:pt x="0" y="28600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6451458" y="-2070226"/>
            <a:ext cx="25872159" cy="2860073"/>
          </a:xfrm>
          <a:custGeom>
            <a:avLst/>
            <a:gdLst/>
            <a:ahLst/>
            <a:cxnLst/>
            <a:rect r="r" b="b" t="t" l="l"/>
            <a:pathLst>
              <a:path h="2860073" w="25872159">
                <a:moveTo>
                  <a:pt x="0" y="0"/>
                </a:moveTo>
                <a:lnTo>
                  <a:pt x="25872159" y="0"/>
                </a:lnTo>
                <a:lnTo>
                  <a:pt x="25872159" y="2860073"/>
                </a:lnTo>
                <a:lnTo>
                  <a:pt x="0" y="28600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104247" y="1110507"/>
            <a:ext cx="16098556" cy="23583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09"/>
              </a:lnSpc>
            </a:pPr>
            <a:r>
              <a:rPr lang="en-US" sz="9899">
                <a:solidFill>
                  <a:srgbClr val="000000"/>
                </a:solidFill>
                <a:latin typeface="Intro"/>
                <a:ea typeface="Intro"/>
                <a:cs typeface="Intro"/>
                <a:sym typeface="Intro"/>
              </a:rPr>
              <a:t>специфические</a:t>
            </a:r>
          </a:p>
          <a:p>
            <a:pPr algn="ctr">
              <a:lnSpc>
                <a:spcPts val="8909"/>
              </a:lnSpc>
            </a:pPr>
            <a:r>
              <a:rPr lang="en-US" sz="9899">
                <a:solidFill>
                  <a:srgbClr val="000000"/>
                </a:solidFill>
                <a:latin typeface="Intro"/>
                <a:ea typeface="Intro"/>
                <a:cs typeface="Intro"/>
                <a:sym typeface="Intro"/>
              </a:rPr>
              <a:t>ПРОЦЕССЫ</a:t>
            </a:r>
          </a:p>
        </p:txBody>
      </p:sp>
    </p:spTree>
  </p:cSld>
  <p:clrMapOvr>
    <a:masterClrMapping/>
  </p:clrMapOvr>
  <p:transition spd="fast">
    <p:fade/>
  </p:transition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E4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894578" y="8451041"/>
            <a:ext cx="25872159" cy="2860073"/>
          </a:xfrm>
          <a:custGeom>
            <a:avLst/>
            <a:gdLst/>
            <a:ahLst/>
            <a:cxnLst/>
            <a:rect r="r" b="b" t="t" l="l"/>
            <a:pathLst>
              <a:path h="2860073" w="25872159">
                <a:moveTo>
                  <a:pt x="0" y="0"/>
                </a:moveTo>
                <a:lnTo>
                  <a:pt x="25872159" y="0"/>
                </a:lnTo>
                <a:lnTo>
                  <a:pt x="25872159" y="2860074"/>
                </a:lnTo>
                <a:lnTo>
                  <a:pt x="0" y="28600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4097131" y="-1933794"/>
            <a:ext cx="25872159" cy="2860073"/>
          </a:xfrm>
          <a:custGeom>
            <a:avLst/>
            <a:gdLst/>
            <a:ahLst/>
            <a:cxnLst/>
            <a:rect r="r" b="b" t="t" l="l"/>
            <a:pathLst>
              <a:path h="2860073" w="25872159">
                <a:moveTo>
                  <a:pt x="0" y="0"/>
                </a:moveTo>
                <a:lnTo>
                  <a:pt x="25872159" y="0"/>
                </a:lnTo>
                <a:lnTo>
                  <a:pt x="25872159" y="2860073"/>
                </a:lnTo>
                <a:lnTo>
                  <a:pt x="0" y="28600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171452" y="1795091"/>
            <a:ext cx="6999122" cy="5074363"/>
          </a:xfrm>
          <a:custGeom>
            <a:avLst/>
            <a:gdLst/>
            <a:ahLst/>
            <a:cxnLst/>
            <a:rect r="r" b="b" t="t" l="l"/>
            <a:pathLst>
              <a:path h="5074363" w="6999122">
                <a:moveTo>
                  <a:pt x="0" y="0"/>
                </a:moveTo>
                <a:lnTo>
                  <a:pt x="6999122" y="0"/>
                </a:lnTo>
                <a:lnTo>
                  <a:pt x="6999122" y="5074363"/>
                </a:lnTo>
                <a:lnTo>
                  <a:pt x="0" y="50743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-609969" y="2337651"/>
            <a:ext cx="13027501" cy="55512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41"/>
              </a:lnSpc>
            </a:pPr>
            <a:r>
              <a:rPr lang="en-US" sz="9001" spc="-513">
                <a:solidFill>
                  <a:srgbClr val="272665"/>
                </a:solidFill>
                <a:latin typeface="Intro"/>
                <a:ea typeface="Intro"/>
                <a:cs typeface="Intro"/>
                <a:sym typeface="Intro"/>
              </a:rPr>
              <a:t>Анализ жанров литературы </a:t>
            </a:r>
          </a:p>
          <a:p>
            <a:pPr algn="ctr">
              <a:lnSpc>
                <a:spcPts val="8641"/>
              </a:lnSpc>
            </a:pPr>
            <a:r>
              <a:rPr lang="en-US" sz="9001" spc="-513">
                <a:solidFill>
                  <a:srgbClr val="272665"/>
                </a:solidFill>
                <a:latin typeface="Intro"/>
                <a:ea typeface="Intro"/>
                <a:cs typeface="Intro"/>
                <a:sym typeface="Intro"/>
              </a:rPr>
              <a:t>с точки зрения </a:t>
            </a:r>
          </a:p>
          <a:p>
            <a:pPr algn="ctr">
              <a:lnSpc>
                <a:spcPts val="8641"/>
              </a:lnSpc>
            </a:pPr>
            <a:r>
              <a:rPr lang="en-US" sz="9001" spc="-513">
                <a:solidFill>
                  <a:srgbClr val="272665"/>
                </a:solidFill>
                <a:latin typeface="Intro"/>
                <a:ea typeface="Intro"/>
                <a:cs typeface="Intro"/>
                <a:sym typeface="Intro"/>
              </a:rPr>
              <a:t>их возможности </a:t>
            </a:r>
          </a:p>
          <a:p>
            <a:pPr algn="ctr">
              <a:lnSpc>
                <a:spcPts val="8641"/>
              </a:lnSpc>
            </a:pPr>
            <a:r>
              <a:rPr lang="en-US" sz="9001" spc="-513">
                <a:solidFill>
                  <a:srgbClr val="272665"/>
                </a:solidFill>
                <a:latin typeface="Intro"/>
                <a:ea typeface="Intro"/>
                <a:cs typeface="Intro"/>
                <a:sym typeface="Intro"/>
              </a:rPr>
              <a:t>в библиотерапии</a:t>
            </a:r>
          </a:p>
        </p:txBody>
      </p:sp>
    </p:spTree>
  </p:cSld>
  <p:clrMapOvr>
    <a:masterClrMapping/>
  </p:clrMapOvr>
  <p:transition spd="fast">
    <p:fade/>
  </p:transition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E4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022833" y="400229"/>
            <a:ext cx="12242333" cy="2295437"/>
          </a:xfrm>
          <a:custGeom>
            <a:avLst/>
            <a:gdLst/>
            <a:ahLst/>
            <a:cxnLst/>
            <a:rect r="r" b="b" t="t" l="l"/>
            <a:pathLst>
              <a:path h="2295437" w="12242333">
                <a:moveTo>
                  <a:pt x="0" y="0"/>
                </a:moveTo>
                <a:lnTo>
                  <a:pt x="12242334" y="0"/>
                </a:lnTo>
                <a:lnTo>
                  <a:pt x="12242334" y="2295437"/>
                </a:lnTo>
                <a:lnTo>
                  <a:pt x="0" y="22954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3" id="3"/>
          <p:cNvSpPr txBox="true"/>
          <p:nvPr/>
        </p:nvSpPr>
        <p:spPr>
          <a:xfrm rot="0">
            <a:off x="3303988" y="418358"/>
            <a:ext cx="11680024" cy="21448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19"/>
              </a:lnSpc>
            </a:pPr>
            <a:r>
              <a:rPr lang="en-US" sz="6173">
                <a:solidFill>
                  <a:srgbClr val="01070A"/>
                </a:solidFill>
                <a:latin typeface="Now Bold"/>
                <a:ea typeface="Now Bold"/>
                <a:cs typeface="Now Bold"/>
                <a:sym typeface="Now Bold"/>
              </a:rPr>
              <a:t>СПЕЦИАЛЬНАЯ </a:t>
            </a:r>
          </a:p>
          <a:p>
            <a:pPr algn="ctr" marL="0" indent="0" lvl="0">
              <a:lnSpc>
                <a:spcPts val="8519"/>
              </a:lnSpc>
              <a:spcBef>
                <a:spcPct val="0"/>
              </a:spcBef>
            </a:pPr>
            <a:r>
              <a:rPr lang="en-US" sz="6173">
                <a:solidFill>
                  <a:srgbClr val="01070A"/>
                </a:solidFill>
                <a:latin typeface="Now Bold"/>
                <a:ea typeface="Now Bold"/>
                <a:cs typeface="Now Bold"/>
                <a:sym typeface="Now Bold"/>
              </a:rPr>
              <a:t>ЛИТЕРАТУРА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335616" y="3198353"/>
            <a:ext cx="13745897" cy="65533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8304" indent="-294152" lvl="1">
              <a:lnSpc>
                <a:spcPts val="4768"/>
              </a:lnSpc>
              <a:buFont typeface="Arial"/>
              <a:buChar char="•"/>
            </a:pPr>
            <a:r>
              <a:rPr lang="en-US" sz="2724">
                <a:solidFill>
                  <a:srgbClr val="01070A"/>
                </a:solidFill>
                <a:latin typeface="Now"/>
                <a:ea typeface="Now"/>
                <a:cs typeface="Now"/>
                <a:sym typeface="Now"/>
              </a:rPr>
              <a:t>Специальная литература по медицине, психологии, психотерапии, педагогике и т.д. имеет первостепенное значение, так как способна дать клиенту знания, которые ему особенно важны для стимуляции процессов успокоения, контроля и т.д. Авторитет этой литературы чаще всего ставит ее во главе других жанров. Поэтому желательно, чтобы в библио-терапевтическом рецептариуме эта литература была представлена достаточно многочисленными произведениями. </a:t>
            </a:r>
          </a:p>
          <a:p>
            <a:pPr algn="l" marL="588304" indent="-294152" lvl="1">
              <a:lnSpc>
                <a:spcPts val="4768"/>
              </a:lnSpc>
              <a:buFont typeface="Arial"/>
              <a:buChar char="•"/>
            </a:pPr>
            <a:r>
              <a:rPr lang="en-US" sz="2724">
                <a:solidFill>
                  <a:srgbClr val="01070A"/>
                </a:solidFill>
                <a:latin typeface="Now"/>
                <a:ea typeface="Now"/>
                <a:cs typeface="Now"/>
                <a:sym typeface="Now"/>
              </a:rPr>
              <a:t>Основные задачи этой литературы - давать достаточные для правильной оптимистической ориентации знания, устранять неправильные представления о себе, ориентировать в процессе преодоления имеющихся нарушений, стимулировать общую активность клиента и т.д.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-5400000">
            <a:off x="-13208288" y="3713463"/>
            <a:ext cx="25872159" cy="2860073"/>
          </a:xfrm>
          <a:custGeom>
            <a:avLst/>
            <a:gdLst/>
            <a:ahLst/>
            <a:cxnLst/>
            <a:rect r="r" b="b" t="t" l="l"/>
            <a:pathLst>
              <a:path h="2860073" w="25872159">
                <a:moveTo>
                  <a:pt x="0" y="0"/>
                </a:moveTo>
                <a:lnTo>
                  <a:pt x="25872159" y="0"/>
                </a:lnTo>
                <a:lnTo>
                  <a:pt x="25872159" y="2860074"/>
                </a:lnTo>
                <a:lnTo>
                  <a:pt x="0" y="28600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400000">
            <a:off x="5753257" y="3916705"/>
            <a:ext cx="25872159" cy="2860073"/>
          </a:xfrm>
          <a:custGeom>
            <a:avLst/>
            <a:gdLst/>
            <a:ahLst/>
            <a:cxnLst/>
            <a:rect r="r" b="b" t="t" l="l"/>
            <a:pathLst>
              <a:path h="2860073" w="25872159">
                <a:moveTo>
                  <a:pt x="0" y="0"/>
                </a:moveTo>
                <a:lnTo>
                  <a:pt x="25872159" y="0"/>
                </a:lnTo>
                <a:lnTo>
                  <a:pt x="25872159" y="2860074"/>
                </a:lnTo>
                <a:lnTo>
                  <a:pt x="0" y="28600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E4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022833" y="400229"/>
            <a:ext cx="12242333" cy="2295437"/>
          </a:xfrm>
          <a:custGeom>
            <a:avLst/>
            <a:gdLst/>
            <a:ahLst/>
            <a:cxnLst/>
            <a:rect r="r" b="b" t="t" l="l"/>
            <a:pathLst>
              <a:path h="2295437" w="12242333">
                <a:moveTo>
                  <a:pt x="0" y="0"/>
                </a:moveTo>
                <a:lnTo>
                  <a:pt x="12242334" y="0"/>
                </a:lnTo>
                <a:lnTo>
                  <a:pt x="12242334" y="2295437"/>
                </a:lnTo>
                <a:lnTo>
                  <a:pt x="0" y="22954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3" id="3"/>
          <p:cNvSpPr txBox="true"/>
          <p:nvPr/>
        </p:nvSpPr>
        <p:spPr>
          <a:xfrm rot="0">
            <a:off x="3303988" y="418358"/>
            <a:ext cx="11680024" cy="21448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519"/>
              </a:lnSpc>
              <a:spcBef>
                <a:spcPct val="0"/>
              </a:spcBef>
            </a:pPr>
            <a:r>
              <a:rPr lang="en-US" sz="6173">
                <a:solidFill>
                  <a:srgbClr val="01070A"/>
                </a:solidFill>
                <a:latin typeface="Now Bold"/>
                <a:ea typeface="Now Bold"/>
                <a:cs typeface="Now Bold"/>
                <a:sym typeface="Now Bold"/>
              </a:rPr>
              <a:t>НАУЧНО-ПОПУЛЯРНАЯ ЛИТЕРАТУРА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408597" y="3377131"/>
            <a:ext cx="13251327" cy="47442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74662" indent="-337331" lvl="1">
              <a:lnSpc>
                <a:spcPts val="5468"/>
              </a:lnSpc>
              <a:buFont typeface="Arial"/>
              <a:buChar char="•"/>
            </a:pPr>
            <a:r>
              <a:rPr lang="en-US" sz="3124">
                <a:solidFill>
                  <a:srgbClr val="01070A"/>
                </a:solidFill>
                <a:latin typeface="Now"/>
                <a:ea typeface="Now"/>
                <a:cs typeface="Now"/>
                <a:sym typeface="Now"/>
              </a:rPr>
              <a:t>Выполняет те же функции, что и специальная, но предназначена для менее подготовленных читателей, для людей с не очень высоким культурно-образовательным уровнем. </a:t>
            </a:r>
          </a:p>
          <a:p>
            <a:pPr algn="l" marL="674662" indent="-337331" lvl="1">
              <a:lnSpc>
                <a:spcPts val="5468"/>
              </a:lnSpc>
              <a:buFont typeface="Arial"/>
              <a:buChar char="•"/>
            </a:pPr>
            <a:r>
              <a:rPr lang="en-US" sz="3124">
                <a:solidFill>
                  <a:srgbClr val="01070A"/>
                </a:solidFill>
                <a:latin typeface="Now"/>
                <a:ea typeface="Now"/>
                <a:cs typeface="Now"/>
                <a:sym typeface="Now"/>
              </a:rPr>
              <a:t>Ее задача - дать наиболее общее представление о сложных областях знания по тем проблемам, которые испытывает клиент.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-5400000">
            <a:off x="-13208288" y="3713463"/>
            <a:ext cx="25872159" cy="2860073"/>
          </a:xfrm>
          <a:custGeom>
            <a:avLst/>
            <a:gdLst/>
            <a:ahLst/>
            <a:cxnLst/>
            <a:rect r="r" b="b" t="t" l="l"/>
            <a:pathLst>
              <a:path h="2860073" w="25872159">
                <a:moveTo>
                  <a:pt x="0" y="0"/>
                </a:moveTo>
                <a:lnTo>
                  <a:pt x="25872159" y="0"/>
                </a:lnTo>
                <a:lnTo>
                  <a:pt x="25872159" y="2860074"/>
                </a:lnTo>
                <a:lnTo>
                  <a:pt x="0" y="28600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400000">
            <a:off x="5753257" y="3916705"/>
            <a:ext cx="25872159" cy="2860073"/>
          </a:xfrm>
          <a:custGeom>
            <a:avLst/>
            <a:gdLst/>
            <a:ahLst/>
            <a:cxnLst/>
            <a:rect r="r" b="b" t="t" l="l"/>
            <a:pathLst>
              <a:path h="2860073" w="25872159">
                <a:moveTo>
                  <a:pt x="0" y="0"/>
                </a:moveTo>
                <a:lnTo>
                  <a:pt x="25872159" y="0"/>
                </a:lnTo>
                <a:lnTo>
                  <a:pt x="25872159" y="2860074"/>
                </a:lnTo>
                <a:lnTo>
                  <a:pt x="0" y="28600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E4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022833" y="400229"/>
            <a:ext cx="12242333" cy="2295437"/>
          </a:xfrm>
          <a:custGeom>
            <a:avLst/>
            <a:gdLst/>
            <a:ahLst/>
            <a:cxnLst/>
            <a:rect r="r" b="b" t="t" l="l"/>
            <a:pathLst>
              <a:path h="2295437" w="12242333">
                <a:moveTo>
                  <a:pt x="0" y="0"/>
                </a:moveTo>
                <a:lnTo>
                  <a:pt x="12242334" y="0"/>
                </a:lnTo>
                <a:lnTo>
                  <a:pt x="12242334" y="2295437"/>
                </a:lnTo>
                <a:lnTo>
                  <a:pt x="0" y="22954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3" id="3"/>
          <p:cNvSpPr txBox="true"/>
          <p:nvPr/>
        </p:nvSpPr>
        <p:spPr>
          <a:xfrm rot="0">
            <a:off x="3303988" y="418358"/>
            <a:ext cx="11680024" cy="21448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519"/>
              </a:lnSpc>
              <a:spcBef>
                <a:spcPct val="0"/>
              </a:spcBef>
            </a:pPr>
            <a:r>
              <a:rPr lang="en-US" sz="6173">
                <a:solidFill>
                  <a:srgbClr val="01070A"/>
                </a:solidFill>
                <a:latin typeface="Now Bold"/>
                <a:ea typeface="Now Bold"/>
                <a:cs typeface="Now Bold"/>
                <a:sym typeface="Now Bold"/>
              </a:rPr>
              <a:t>ФИЛОСОФСКАЯ ЛИТЕРАТУРА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408597" y="3205314"/>
            <a:ext cx="13251327" cy="55272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9894" indent="-304947" lvl="1">
              <a:lnSpc>
                <a:spcPts val="4943"/>
              </a:lnSpc>
              <a:buFont typeface="Arial"/>
              <a:buChar char="•"/>
            </a:pPr>
            <a:r>
              <a:rPr lang="en-US" sz="2824">
                <a:solidFill>
                  <a:srgbClr val="01070A"/>
                </a:solidFill>
                <a:latin typeface="Now"/>
                <a:ea typeface="Now"/>
                <a:cs typeface="Now"/>
                <a:sym typeface="Now"/>
              </a:rPr>
              <a:t>Ее предназначение - помочь клиенту получить более цельное, разностороннее представление о себе, о других, о мире в целом. Понять неизбежность разницы определенного конфликта между внешним реальным миром и внутренним субъективным; между тем, что может быть, должно быть, и тем, что есть. </a:t>
            </a:r>
          </a:p>
          <a:p>
            <a:pPr algn="l" marL="609894" indent="-304947" lvl="1">
              <a:lnSpc>
                <a:spcPts val="4943"/>
              </a:lnSpc>
              <a:buFont typeface="Arial"/>
              <a:buChar char="•"/>
            </a:pPr>
            <a:r>
              <a:rPr lang="en-US" sz="2824">
                <a:solidFill>
                  <a:srgbClr val="01070A"/>
                </a:solidFill>
                <a:latin typeface="Now"/>
                <a:ea typeface="Now"/>
                <a:cs typeface="Now"/>
                <a:sym typeface="Now"/>
              </a:rPr>
              <a:t>Это понимание приносит успокоение, удовлетворение многим клиентам. К части философской литературы может быть отнесена литературная критика, публицистика, история литературы, история философии и т.д.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-5400000">
            <a:off x="-13208288" y="3713463"/>
            <a:ext cx="25872159" cy="2860073"/>
          </a:xfrm>
          <a:custGeom>
            <a:avLst/>
            <a:gdLst/>
            <a:ahLst/>
            <a:cxnLst/>
            <a:rect r="r" b="b" t="t" l="l"/>
            <a:pathLst>
              <a:path h="2860073" w="25872159">
                <a:moveTo>
                  <a:pt x="0" y="0"/>
                </a:moveTo>
                <a:lnTo>
                  <a:pt x="25872159" y="0"/>
                </a:lnTo>
                <a:lnTo>
                  <a:pt x="25872159" y="2860074"/>
                </a:lnTo>
                <a:lnTo>
                  <a:pt x="0" y="28600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400000">
            <a:off x="5753257" y="3916705"/>
            <a:ext cx="25872159" cy="2860073"/>
          </a:xfrm>
          <a:custGeom>
            <a:avLst/>
            <a:gdLst/>
            <a:ahLst/>
            <a:cxnLst/>
            <a:rect r="r" b="b" t="t" l="l"/>
            <a:pathLst>
              <a:path h="2860073" w="25872159">
                <a:moveTo>
                  <a:pt x="0" y="0"/>
                </a:moveTo>
                <a:lnTo>
                  <a:pt x="25872159" y="0"/>
                </a:lnTo>
                <a:lnTo>
                  <a:pt x="25872159" y="2860074"/>
                </a:lnTo>
                <a:lnTo>
                  <a:pt x="0" y="28600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E4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022833" y="400229"/>
            <a:ext cx="12242333" cy="2295437"/>
          </a:xfrm>
          <a:custGeom>
            <a:avLst/>
            <a:gdLst/>
            <a:ahLst/>
            <a:cxnLst/>
            <a:rect r="r" b="b" t="t" l="l"/>
            <a:pathLst>
              <a:path h="2295437" w="12242333">
                <a:moveTo>
                  <a:pt x="0" y="0"/>
                </a:moveTo>
                <a:lnTo>
                  <a:pt x="12242334" y="0"/>
                </a:lnTo>
                <a:lnTo>
                  <a:pt x="12242334" y="2295437"/>
                </a:lnTo>
                <a:lnTo>
                  <a:pt x="0" y="22954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3" id="3"/>
          <p:cNvSpPr txBox="true"/>
          <p:nvPr/>
        </p:nvSpPr>
        <p:spPr>
          <a:xfrm rot="0">
            <a:off x="3368552" y="741827"/>
            <a:ext cx="11680024" cy="1536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173"/>
              </a:lnSpc>
              <a:spcBef>
                <a:spcPct val="0"/>
              </a:spcBef>
            </a:pPr>
            <a:r>
              <a:rPr lang="en-US" sz="4473">
                <a:solidFill>
                  <a:srgbClr val="01070A"/>
                </a:solidFill>
                <a:latin typeface="Now Bold"/>
                <a:ea typeface="Now Bold"/>
                <a:cs typeface="Now Bold"/>
                <a:sym typeface="Now Bold"/>
              </a:rPr>
              <a:t>БИОГРАФИЧЕСКАЯ И АВТОБИОГРАФИЧЕСКАЯ ЛИТЕРАТУРА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518336" y="3136807"/>
            <a:ext cx="13251327" cy="56611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96252" indent="-348126" lvl="1">
              <a:lnSpc>
                <a:spcPts val="5643"/>
              </a:lnSpc>
              <a:buFont typeface="Arial"/>
              <a:buChar char="•"/>
            </a:pPr>
            <a:r>
              <a:rPr lang="en-US" sz="3224">
                <a:solidFill>
                  <a:srgbClr val="01070A"/>
                </a:solidFill>
                <a:latin typeface="Now"/>
                <a:ea typeface="Now"/>
                <a:cs typeface="Now"/>
                <a:sym typeface="Now"/>
              </a:rPr>
              <a:t>Описанные в ней яркие личности, их выдающиеся достижения и жизненные трудности помогают клиенту быстрее и лучше понять себя, используя метод идентификации. </a:t>
            </a:r>
          </a:p>
          <a:p>
            <a:pPr algn="l" marL="696252" indent="-348126" lvl="1">
              <a:lnSpc>
                <a:spcPts val="5643"/>
              </a:lnSpc>
              <a:buFont typeface="Arial"/>
              <a:buChar char="•"/>
            </a:pPr>
            <a:r>
              <a:rPr lang="en-US" sz="3224">
                <a:solidFill>
                  <a:srgbClr val="01070A"/>
                </a:solidFill>
                <a:latin typeface="Now"/>
                <a:ea typeface="Now"/>
                <a:cs typeface="Now"/>
                <a:sym typeface="Now"/>
              </a:rPr>
              <a:t>Нередко они действуют сильнее, чем беллетристика, потому что описываются реальные факты и реальные события. Наиболее эффективны краткие яркие биографии, объемом 50-70 страниц.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-5400000">
            <a:off x="-13208288" y="3713463"/>
            <a:ext cx="25872159" cy="2860073"/>
          </a:xfrm>
          <a:custGeom>
            <a:avLst/>
            <a:gdLst/>
            <a:ahLst/>
            <a:cxnLst/>
            <a:rect r="r" b="b" t="t" l="l"/>
            <a:pathLst>
              <a:path h="2860073" w="25872159">
                <a:moveTo>
                  <a:pt x="0" y="0"/>
                </a:moveTo>
                <a:lnTo>
                  <a:pt x="25872159" y="0"/>
                </a:lnTo>
                <a:lnTo>
                  <a:pt x="25872159" y="2860074"/>
                </a:lnTo>
                <a:lnTo>
                  <a:pt x="0" y="28600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400000">
            <a:off x="5753257" y="3916705"/>
            <a:ext cx="25872159" cy="2860073"/>
          </a:xfrm>
          <a:custGeom>
            <a:avLst/>
            <a:gdLst/>
            <a:ahLst/>
            <a:cxnLst/>
            <a:rect r="r" b="b" t="t" l="l"/>
            <a:pathLst>
              <a:path h="2860073" w="25872159">
                <a:moveTo>
                  <a:pt x="0" y="0"/>
                </a:moveTo>
                <a:lnTo>
                  <a:pt x="25872159" y="0"/>
                </a:lnTo>
                <a:lnTo>
                  <a:pt x="25872159" y="2860074"/>
                </a:lnTo>
                <a:lnTo>
                  <a:pt x="0" y="28600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E4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859942" y="748617"/>
            <a:ext cx="5399358" cy="8509683"/>
          </a:xfrm>
          <a:custGeom>
            <a:avLst/>
            <a:gdLst/>
            <a:ahLst/>
            <a:cxnLst/>
            <a:rect r="r" b="b" t="t" l="l"/>
            <a:pathLst>
              <a:path h="8509683" w="5399358">
                <a:moveTo>
                  <a:pt x="0" y="0"/>
                </a:moveTo>
                <a:lnTo>
                  <a:pt x="5399358" y="0"/>
                </a:lnTo>
                <a:lnTo>
                  <a:pt x="5399358" y="8509683"/>
                </a:lnTo>
                <a:lnTo>
                  <a:pt x="0" y="85096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042" t="0" r="-13042" b="0"/>
            </a:stretch>
          </a:blipFill>
          <a:ln w="57150" cap="sq">
            <a:solidFill>
              <a:srgbClr val="AB9EE2"/>
            </a:solidFill>
            <a:prstDash val="solid"/>
            <a:miter/>
          </a:ln>
        </p:spPr>
      </p:sp>
      <p:sp>
        <p:nvSpPr>
          <p:cNvPr name="TextBox 3" id="3"/>
          <p:cNvSpPr txBox="true"/>
          <p:nvPr/>
        </p:nvSpPr>
        <p:spPr>
          <a:xfrm rot="0">
            <a:off x="443392" y="3279873"/>
            <a:ext cx="11013290" cy="4011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>
                <a:solidFill>
                  <a:srgbClr val="272665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"Методика библиотерапии представляет собой сложное сочетание книговедения, психологии, психотерапии, психокоррекции"</a:t>
            </a:r>
          </a:p>
          <a:p>
            <a:pPr algn="r">
              <a:lnSpc>
                <a:spcPts val="10749"/>
              </a:lnSpc>
            </a:pPr>
            <a:r>
              <a:rPr lang="en-US" sz="4299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В. М. Мясищев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-4114078" y="9398341"/>
            <a:ext cx="25872159" cy="2860073"/>
          </a:xfrm>
          <a:custGeom>
            <a:avLst/>
            <a:gdLst/>
            <a:ahLst/>
            <a:cxnLst/>
            <a:rect r="r" b="b" t="t" l="l"/>
            <a:pathLst>
              <a:path h="2860073" w="25872159">
                <a:moveTo>
                  <a:pt x="0" y="0"/>
                </a:moveTo>
                <a:lnTo>
                  <a:pt x="25872158" y="0"/>
                </a:lnTo>
                <a:lnTo>
                  <a:pt x="25872158" y="2860074"/>
                </a:lnTo>
                <a:lnTo>
                  <a:pt x="0" y="28600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6164703" y="-2399119"/>
            <a:ext cx="25872159" cy="2860073"/>
          </a:xfrm>
          <a:custGeom>
            <a:avLst/>
            <a:gdLst/>
            <a:ahLst/>
            <a:cxnLst/>
            <a:rect r="r" b="b" t="t" l="l"/>
            <a:pathLst>
              <a:path h="2860073" w="25872159">
                <a:moveTo>
                  <a:pt x="0" y="0"/>
                </a:moveTo>
                <a:lnTo>
                  <a:pt x="25872159" y="0"/>
                </a:lnTo>
                <a:lnTo>
                  <a:pt x="25872159" y="2860073"/>
                </a:lnTo>
                <a:lnTo>
                  <a:pt x="0" y="28600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E4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022833" y="400229"/>
            <a:ext cx="12242333" cy="2295437"/>
          </a:xfrm>
          <a:custGeom>
            <a:avLst/>
            <a:gdLst/>
            <a:ahLst/>
            <a:cxnLst/>
            <a:rect r="r" b="b" t="t" l="l"/>
            <a:pathLst>
              <a:path h="2295437" w="12242333">
                <a:moveTo>
                  <a:pt x="0" y="0"/>
                </a:moveTo>
                <a:lnTo>
                  <a:pt x="12242334" y="0"/>
                </a:lnTo>
                <a:lnTo>
                  <a:pt x="12242334" y="2295437"/>
                </a:lnTo>
                <a:lnTo>
                  <a:pt x="0" y="22954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3" id="3"/>
          <p:cNvSpPr txBox="true"/>
          <p:nvPr/>
        </p:nvSpPr>
        <p:spPr>
          <a:xfrm rot="0">
            <a:off x="3483952" y="1079774"/>
            <a:ext cx="11680024" cy="841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725"/>
              </a:lnSpc>
              <a:spcBef>
                <a:spcPct val="0"/>
              </a:spcBef>
            </a:pPr>
            <a:r>
              <a:rPr lang="en-US" sz="4873">
                <a:solidFill>
                  <a:srgbClr val="01070A"/>
                </a:solidFill>
                <a:latin typeface="Now Bold"/>
                <a:ea typeface="Now Bold"/>
                <a:cs typeface="Now Bold"/>
                <a:sym typeface="Now Bold"/>
              </a:rPr>
              <a:t>КЛАССИЧЕСКАЯ ЛИТЕРАТУРА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518336" y="3202750"/>
            <a:ext cx="13251327" cy="49468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96252" indent="-348126" lvl="1">
              <a:lnSpc>
                <a:spcPts val="5643"/>
              </a:lnSpc>
              <a:buFont typeface="Arial"/>
              <a:buChar char="•"/>
            </a:pPr>
            <a:r>
              <a:rPr lang="en-US" sz="3224">
                <a:solidFill>
                  <a:srgbClr val="01070A"/>
                </a:solidFill>
                <a:latin typeface="Now"/>
                <a:ea typeface="Now"/>
                <a:cs typeface="Now"/>
                <a:sym typeface="Now"/>
              </a:rPr>
              <a:t> Обладает огромными возможностями самого различного воздействия и поэтому отличается сложностью практического применения. </a:t>
            </a:r>
          </a:p>
          <a:p>
            <a:pPr algn="l" marL="696252" indent="-348126" lvl="1">
              <a:lnSpc>
                <a:spcPts val="5643"/>
              </a:lnSpc>
              <a:buFont typeface="Arial"/>
              <a:buChar char="•"/>
            </a:pPr>
            <a:r>
              <a:rPr lang="en-US" sz="3224">
                <a:solidFill>
                  <a:srgbClr val="01070A"/>
                </a:solidFill>
                <a:latin typeface="Now"/>
                <a:ea typeface="Now"/>
                <a:cs typeface="Now"/>
                <a:sym typeface="Now"/>
              </a:rPr>
              <a:t>Рекомендуется пользоваться небольшими произведениями, избегая наиболее популярных, поскольку с ними связаны определенные ассоциации, трудности, которые приходится преодолевать.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-5400000">
            <a:off x="-13208288" y="3713463"/>
            <a:ext cx="25872159" cy="2860073"/>
          </a:xfrm>
          <a:custGeom>
            <a:avLst/>
            <a:gdLst/>
            <a:ahLst/>
            <a:cxnLst/>
            <a:rect r="r" b="b" t="t" l="l"/>
            <a:pathLst>
              <a:path h="2860073" w="25872159">
                <a:moveTo>
                  <a:pt x="0" y="0"/>
                </a:moveTo>
                <a:lnTo>
                  <a:pt x="25872159" y="0"/>
                </a:lnTo>
                <a:lnTo>
                  <a:pt x="25872159" y="2860074"/>
                </a:lnTo>
                <a:lnTo>
                  <a:pt x="0" y="28600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400000">
            <a:off x="5753257" y="3916705"/>
            <a:ext cx="25872159" cy="2860073"/>
          </a:xfrm>
          <a:custGeom>
            <a:avLst/>
            <a:gdLst/>
            <a:ahLst/>
            <a:cxnLst/>
            <a:rect r="r" b="b" t="t" l="l"/>
            <a:pathLst>
              <a:path h="2860073" w="25872159">
                <a:moveTo>
                  <a:pt x="0" y="0"/>
                </a:moveTo>
                <a:lnTo>
                  <a:pt x="25872159" y="0"/>
                </a:lnTo>
                <a:lnTo>
                  <a:pt x="25872159" y="2860074"/>
                </a:lnTo>
                <a:lnTo>
                  <a:pt x="0" y="28600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E4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022833" y="400229"/>
            <a:ext cx="12242333" cy="2295437"/>
          </a:xfrm>
          <a:custGeom>
            <a:avLst/>
            <a:gdLst/>
            <a:ahLst/>
            <a:cxnLst/>
            <a:rect r="r" b="b" t="t" l="l"/>
            <a:pathLst>
              <a:path h="2295437" w="12242333">
                <a:moveTo>
                  <a:pt x="0" y="0"/>
                </a:moveTo>
                <a:lnTo>
                  <a:pt x="12242334" y="0"/>
                </a:lnTo>
                <a:lnTo>
                  <a:pt x="12242334" y="2295437"/>
                </a:lnTo>
                <a:lnTo>
                  <a:pt x="0" y="22954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3" id="3"/>
          <p:cNvSpPr txBox="true"/>
          <p:nvPr/>
        </p:nvSpPr>
        <p:spPr>
          <a:xfrm rot="0">
            <a:off x="3483952" y="733425"/>
            <a:ext cx="11680024" cy="1698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725"/>
              </a:lnSpc>
              <a:spcBef>
                <a:spcPct val="0"/>
              </a:spcBef>
            </a:pPr>
            <a:r>
              <a:rPr lang="en-US" sz="4873">
                <a:solidFill>
                  <a:srgbClr val="01070A"/>
                </a:solidFill>
                <a:latin typeface="Now Bold"/>
                <a:ea typeface="Now Bold"/>
                <a:cs typeface="Now Bold"/>
                <a:sym typeface="Now Bold"/>
              </a:rPr>
              <a:t>ЮМОРИСТИЧЕСКАЯ И САТИРИЧЕСКАЯ ЛИТЕРАТУРА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022388" y="3252207"/>
            <a:ext cx="14603151" cy="56611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96252" indent="-348126" lvl="1">
              <a:lnSpc>
                <a:spcPts val="5643"/>
              </a:lnSpc>
              <a:buFont typeface="Arial"/>
              <a:buChar char="•"/>
            </a:pPr>
            <a:r>
              <a:rPr lang="en-US" sz="3224">
                <a:solidFill>
                  <a:srgbClr val="01070A"/>
                </a:solidFill>
                <a:latin typeface="Now"/>
                <a:ea typeface="Now"/>
                <a:cs typeface="Now"/>
                <a:sym typeface="Now"/>
              </a:rPr>
              <a:t>Учит клиента более широкому и объективному взгляду на жизнь. </a:t>
            </a:r>
          </a:p>
          <a:p>
            <a:pPr algn="l" marL="696252" indent="-348126" lvl="1">
              <a:lnSpc>
                <a:spcPts val="5643"/>
              </a:lnSpc>
              <a:buFont typeface="Arial"/>
              <a:buChar char="•"/>
            </a:pPr>
            <a:r>
              <a:rPr lang="en-US" sz="3224">
                <a:solidFill>
                  <a:srgbClr val="01070A"/>
                </a:solidFill>
                <a:latin typeface="Now"/>
                <a:ea typeface="Now"/>
                <a:cs typeface="Now"/>
                <a:sym typeface="Now"/>
              </a:rPr>
              <a:t>Суть юмора - обнаружение смешных сторон в любых явлениях и преображение их. </a:t>
            </a:r>
          </a:p>
          <a:p>
            <a:pPr algn="l" marL="696252" indent="-348126" lvl="1">
              <a:lnSpc>
                <a:spcPts val="5643"/>
              </a:lnSpc>
              <a:buFont typeface="Arial"/>
              <a:buChar char="•"/>
            </a:pPr>
            <a:r>
              <a:rPr lang="en-US" sz="3224">
                <a:solidFill>
                  <a:srgbClr val="01070A"/>
                </a:solidFill>
                <a:latin typeface="Now"/>
                <a:ea typeface="Now"/>
                <a:cs typeface="Now"/>
                <a:sym typeface="Now"/>
              </a:rPr>
              <a:t>Юмор позволяет клиентам более свободно выражать себя в трудных ситуациях самого разнообразного характера, учит техникам общения, дает возможность укреплять уверенность в себе, стимулирует положительные эмоции, дефицит которых является очень актуальным, и т.д.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-5400000">
            <a:off x="-13208288" y="3713463"/>
            <a:ext cx="25872159" cy="2860073"/>
          </a:xfrm>
          <a:custGeom>
            <a:avLst/>
            <a:gdLst/>
            <a:ahLst/>
            <a:cxnLst/>
            <a:rect r="r" b="b" t="t" l="l"/>
            <a:pathLst>
              <a:path h="2860073" w="25872159">
                <a:moveTo>
                  <a:pt x="0" y="0"/>
                </a:moveTo>
                <a:lnTo>
                  <a:pt x="25872159" y="0"/>
                </a:lnTo>
                <a:lnTo>
                  <a:pt x="25872159" y="2860074"/>
                </a:lnTo>
                <a:lnTo>
                  <a:pt x="0" y="28600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400000">
            <a:off x="5753257" y="3916705"/>
            <a:ext cx="25872159" cy="2860073"/>
          </a:xfrm>
          <a:custGeom>
            <a:avLst/>
            <a:gdLst/>
            <a:ahLst/>
            <a:cxnLst/>
            <a:rect r="r" b="b" t="t" l="l"/>
            <a:pathLst>
              <a:path h="2860073" w="25872159">
                <a:moveTo>
                  <a:pt x="0" y="0"/>
                </a:moveTo>
                <a:lnTo>
                  <a:pt x="25872159" y="0"/>
                </a:lnTo>
                <a:lnTo>
                  <a:pt x="25872159" y="2860074"/>
                </a:lnTo>
                <a:lnTo>
                  <a:pt x="0" y="28600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E4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022833" y="400229"/>
            <a:ext cx="12242333" cy="2295437"/>
          </a:xfrm>
          <a:custGeom>
            <a:avLst/>
            <a:gdLst/>
            <a:ahLst/>
            <a:cxnLst/>
            <a:rect r="r" b="b" t="t" l="l"/>
            <a:pathLst>
              <a:path h="2295437" w="12242333">
                <a:moveTo>
                  <a:pt x="0" y="0"/>
                </a:moveTo>
                <a:lnTo>
                  <a:pt x="12242334" y="0"/>
                </a:lnTo>
                <a:lnTo>
                  <a:pt x="12242334" y="2295437"/>
                </a:lnTo>
                <a:lnTo>
                  <a:pt x="0" y="22954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3" id="3"/>
          <p:cNvSpPr txBox="true"/>
          <p:nvPr/>
        </p:nvSpPr>
        <p:spPr>
          <a:xfrm rot="0">
            <a:off x="3483952" y="1079774"/>
            <a:ext cx="11680024" cy="841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725"/>
              </a:lnSpc>
              <a:spcBef>
                <a:spcPct val="0"/>
              </a:spcBef>
            </a:pPr>
            <a:r>
              <a:rPr lang="en-US" sz="4873">
                <a:solidFill>
                  <a:srgbClr val="01070A"/>
                </a:solidFill>
                <a:latin typeface="Now Bold"/>
                <a:ea typeface="Now Bold"/>
                <a:cs typeface="Now Bold"/>
                <a:sym typeface="Now Bold"/>
              </a:rPr>
              <a:t>АФОРИСТИЧЕСКАЯ ЛИТЕРАТУРА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022388" y="3252207"/>
            <a:ext cx="14603151" cy="56611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96252" indent="-348126" lvl="1">
              <a:lnSpc>
                <a:spcPts val="5643"/>
              </a:lnSpc>
              <a:buFont typeface="Arial"/>
              <a:buChar char="•"/>
            </a:pPr>
            <a:r>
              <a:rPr lang="en-US" sz="3224">
                <a:solidFill>
                  <a:srgbClr val="01070A"/>
                </a:solidFill>
                <a:latin typeface="Now"/>
                <a:ea typeface="Now"/>
                <a:cs typeface="Now"/>
                <a:sym typeface="Now"/>
              </a:rPr>
              <a:t>Находящиеся в ней наиболее ясные образы, отточенные идеи, парадоксальные, противоречивые, но всегда совершенные в своей законченности категорические образы раздвигают границы кругозора клиента. Такая литература легко усваивается, помогает вносить порядок в психическую деятельность, динамику.</a:t>
            </a:r>
          </a:p>
          <a:p>
            <a:pPr algn="l" marL="696252" indent="-348126" lvl="1">
              <a:lnSpc>
                <a:spcPts val="5643"/>
              </a:lnSpc>
              <a:buFont typeface="Arial"/>
              <a:buChar char="•"/>
            </a:pPr>
            <a:r>
              <a:rPr lang="en-US" sz="3224">
                <a:solidFill>
                  <a:srgbClr val="01070A"/>
                </a:solidFill>
                <a:latin typeface="Now"/>
                <a:ea typeface="Now"/>
                <a:cs typeface="Now"/>
                <a:sym typeface="Now"/>
              </a:rPr>
              <a:t>Клиент, читая такую литературу, привыкает спокойнее относиться к крайностям, противоречиям, знакомится с жемчужинами человеческой мысли.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-5400000">
            <a:off x="-13208288" y="3713463"/>
            <a:ext cx="25872159" cy="2860073"/>
          </a:xfrm>
          <a:custGeom>
            <a:avLst/>
            <a:gdLst/>
            <a:ahLst/>
            <a:cxnLst/>
            <a:rect r="r" b="b" t="t" l="l"/>
            <a:pathLst>
              <a:path h="2860073" w="25872159">
                <a:moveTo>
                  <a:pt x="0" y="0"/>
                </a:moveTo>
                <a:lnTo>
                  <a:pt x="25872159" y="0"/>
                </a:lnTo>
                <a:lnTo>
                  <a:pt x="25872159" y="2860074"/>
                </a:lnTo>
                <a:lnTo>
                  <a:pt x="0" y="28600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400000">
            <a:off x="5753257" y="3916705"/>
            <a:ext cx="25872159" cy="2860073"/>
          </a:xfrm>
          <a:custGeom>
            <a:avLst/>
            <a:gdLst/>
            <a:ahLst/>
            <a:cxnLst/>
            <a:rect r="r" b="b" t="t" l="l"/>
            <a:pathLst>
              <a:path h="2860073" w="25872159">
                <a:moveTo>
                  <a:pt x="0" y="0"/>
                </a:moveTo>
                <a:lnTo>
                  <a:pt x="25872159" y="0"/>
                </a:lnTo>
                <a:lnTo>
                  <a:pt x="25872159" y="2860074"/>
                </a:lnTo>
                <a:lnTo>
                  <a:pt x="0" y="28600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E4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022833" y="400229"/>
            <a:ext cx="12242333" cy="2295437"/>
          </a:xfrm>
          <a:custGeom>
            <a:avLst/>
            <a:gdLst/>
            <a:ahLst/>
            <a:cxnLst/>
            <a:rect r="r" b="b" t="t" l="l"/>
            <a:pathLst>
              <a:path h="2295437" w="12242333">
                <a:moveTo>
                  <a:pt x="0" y="0"/>
                </a:moveTo>
                <a:lnTo>
                  <a:pt x="12242334" y="0"/>
                </a:lnTo>
                <a:lnTo>
                  <a:pt x="12242334" y="2295437"/>
                </a:lnTo>
                <a:lnTo>
                  <a:pt x="0" y="22954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3" id="3"/>
          <p:cNvSpPr txBox="true"/>
          <p:nvPr/>
        </p:nvSpPr>
        <p:spPr>
          <a:xfrm rot="0">
            <a:off x="3483952" y="651149"/>
            <a:ext cx="11680024" cy="1698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25"/>
              </a:lnSpc>
            </a:pPr>
            <a:r>
              <a:rPr lang="en-US" sz="4873">
                <a:solidFill>
                  <a:srgbClr val="01070A"/>
                </a:solidFill>
                <a:latin typeface="Now Bold"/>
                <a:ea typeface="Now Bold"/>
                <a:cs typeface="Now Bold"/>
                <a:sym typeface="Now Bold"/>
              </a:rPr>
              <a:t>ФОЛЬКЛОР, </a:t>
            </a:r>
          </a:p>
          <a:p>
            <a:pPr algn="ctr" marL="0" indent="0" lvl="0">
              <a:lnSpc>
                <a:spcPts val="6725"/>
              </a:lnSpc>
              <a:spcBef>
                <a:spcPct val="0"/>
              </a:spcBef>
            </a:pPr>
            <a:r>
              <a:rPr lang="en-US" sz="4873">
                <a:solidFill>
                  <a:srgbClr val="01070A"/>
                </a:solidFill>
                <a:latin typeface="Now Bold"/>
                <a:ea typeface="Now Bold"/>
                <a:cs typeface="Now Bold"/>
                <a:sym typeface="Now Bold"/>
              </a:rPr>
              <a:t>СКАЗОЧНАЯ ЛИТЕРАТУРА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022388" y="3040458"/>
            <a:ext cx="14603151" cy="66086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53073" indent="-326536" lvl="1">
              <a:lnSpc>
                <a:spcPts val="5293"/>
              </a:lnSpc>
              <a:buFont typeface="Arial"/>
              <a:buChar char="•"/>
            </a:pPr>
            <a:r>
              <a:rPr lang="en-US" sz="3024">
                <a:solidFill>
                  <a:srgbClr val="01070A"/>
                </a:solidFill>
                <a:latin typeface="Now"/>
                <a:ea typeface="Now"/>
                <a:cs typeface="Now"/>
                <a:sym typeface="Now"/>
              </a:rPr>
              <a:t>В фольклоре аккумулирован опыт и мировоззрение целых наций, народов, поколений. В течение многовекового устного существования произведения фольклора прошли особый отбор. </a:t>
            </a:r>
          </a:p>
          <a:p>
            <a:pPr algn="l" marL="653073" indent="-326536" lvl="1">
              <a:lnSpc>
                <a:spcPts val="5293"/>
              </a:lnSpc>
              <a:buFont typeface="Arial"/>
              <a:buChar char="•"/>
            </a:pPr>
            <a:r>
              <a:rPr lang="en-US" sz="3024">
                <a:solidFill>
                  <a:srgbClr val="01070A"/>
                </a:solidFill>
                <a:latin typeface="Now"/>
                <a:ea typeface="Now"/>
                <a:cs typeface="Now"/>
                <a:sym typeface="Now"/>
              </a:rPr>
              <a:t>Передавались лишь те сказки и мифы, которые принимало большинство людей и которые удовлетворяли основным психическим потребностям людей. Наличие идеалов добра, правды, справедливости, простоты несет огромный психотерапевтический заряд. </a:t>
            </a:r>
          </a:p>
          <a:p>
            <a:pPr algn="l" marL="653073" indent="-326536" lvl="1">
              <a:lnSpc>
                <a:spcPts val="5293"/>
              </a:lnSpc>
              <a:buFont typeface="Arial"/>
              <a:buChar char="•"/>
            </a:pPr>
            <a:r>
              <a:rPr lang="en-US" sz="3024">
                <a:solidFill>
                  <a:srgbClr val="01070A"/>
                </a:solidFill>
                <a:latin typeface="Now"/>
                <a:ea typeface="Now"/>
                <a:cs typeface="Now"/>
                <a:sym typeface="Now"/>
              </a:rPr>
              <a:t>Используется в специфической работе с детьми для осознания ими трудностей, для улучшения контакта с родителями, в женской терапии и т.д.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-5400000">
            <a:off x="-13208288" y="3713463"/>
            <a:ext cx="25872159" cy="2860073"/>
          </a:xfrm>
          <a:custGeom>
            <a:avLst/>
            <a:gdLst/>
            <a:ahLst/>
            <a:cxnLst/>
            <a:rect r="r" b="b" t="t" l="l"/>
            <a:pathLst>
              <a:path h="2860073" w="25872159">
                <a:moveTo>
                  <a:pt x="0" y="0"/>
                </a:moveTo>
                <a:lnTo>
                  <a:pt x="25872159" y="0"/>
                </a:lnTo>
                <a:lnTo>
                  <a:pt x="25872159" y="2860074"/>
                </a:lnTo>
                <a:lnTo>
                  <a:pt x="0" y="28600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400000">
            <a:off x="5753257" y="3916705"/>
            <a:ext cx="25872159" cy="2860073"/>
          </a:xfrm>
          <a:custGeom>
            <a:avLst/>
            <a:gdLst/>
            <a:ahLst/>
            <a:cxnLst/>
            <a:rect r="r" b="b" t="t" l="l"/>
            <a:pathLst>
              <a:path h="2860073" w="25872159">
                <a:moveTo>
                  <a:pt x="0" y="0"/>
                </a:moveTo>
                <a:lnTo>
                  <a:pt x="25872159" y="0"/>
                </a:lnTo>
                <a:lnTo>
                  <a:pt x="25872159" y="2860074"/>
                </a:lnTo>
                <a:lnTo>
                  <a:pt x="0" y="28600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E4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022833" y="400229"/>
            <a:ext cx="12242333" cy="2295437"/>
          </a:xfrm>
          <a:custGeom>
            <a:avLst/>
            <a:gdLst/>
            <a:ahLst/>
            <a:cxnLst/>
            <a:rect r="r" b="b" t="t" l="l"/>
            <a:pathLst>
              <a:path h="2295437" w="12242333">
                <a:moveTo>
                  <a:pt x="0" y="0"/>
                </a:moveTo>
                <a:lnTo>
                  <a:pt x="12242334" y="0"/>
                </a:lnTo>
                <a:lnTo>
                  <a:pt x="12242334" y="2295437"/>
                </a:lnTo>
                <a:lnTo>
                  <a:pt x="0" y="22954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3" id="3"/>
          <p:cNvSpPr txBox="true"/>
          <p:nvPr/>
        </p:nvSpPr>
        <p:spPr>
          <a:xfrm rot="0">
            <a:off x="3483952" y="651149"/>
            <a:ext cx="11680024" cy="1698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725"/>
              </a:lnSpc>
              <a:spcBef>
                <a:spcPct val="0"/>
              </a:spcBef>
            </a:pPr>
            <a:r>
              <a:rPr lang="en-US" sz="4873">
                <a:solidFill>
                  <a:srgbClr val="01070A"/>
                </a:solidFill>
                <a:latin typeface="Now Bold"/>
                <a:ea typeface="Now Bold"/>
                <a:cs typeface="Now Bold"/>
                <a:sym typeface="Now Bold"/>
              </a:rPr>
              <a:t>НАУЧНО-ФАНТАСТИЧЕСКАЯ ЛИТЕРАТУРА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906989" y="3301664"/>
            <a:ext cx="14603151" cy="42324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96252" indent="-348126" lvl="1">
              <a:lnSpc>
                <a:spcPts val="5643"/>
              </a:lnSpc>
              <a:buFont typeface="Arial"/>
              <a:buChar char="•"/>
            </a:pPr>
            <a:r>
              <a:rPr lang="en-US" sz="3224">
                <a:solidFill>
                  <a:srgbClr val="01070A"/>
                </a:solidFill>
                <a:latin typeface="Now"/>
                <a:ea typeface="Now"/>
                <a:cs typeface="Now"/>
                <a:sym typeface="Now"/>
              </a:rPr>
              <a:t>Эта литература отличается от любой другой выходом за пределы обычного, характерного, обыденного. </a:t>
            </a:r>
          </a:p>
          <a:p>
            <a:pPr algn="l" marL="696252" indent="-348126" lvl="1">
              <a:lnSpc>
                <a:spcPts val="5643"/>
              </a:lnSpc>
              <a:buFont typeface="Arial"/>
              <a:buChar char="•"/>
            </a:pPr>
            <a:r>
              <a:rPr lang="en-US" sz="3224">
                <a:solidFill>
                  <a:srgbClr val="01070A"/>
                </a:solidFill>
                <a:latin typeface="Now"/>
                <a:ea typeface="Now"/>
                <a:cs typeface="Now"/>
                <a:sym typeface="Now"/>
              </a:rPr>
              <a:t>Доводя до крайностей некоторые свойства человека, ситуации, отношения, фантастическая литература позволяет лучше понять и принять крайности своих ощущений, чувств, стимулирует активность и воображение клиента.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-5400000">
            <a:off x="-13208288" y="3713463"/>
            <a:ext cx="25872159" cy="2860073"/>
          </a:xfrm>
          <a:custGeom>
            <a:avLst/>
            <a:gdLst/>
            <a:ahLst/>
            <a:cxnLst/>
            <a:rect r="r" b="b" t="t" l="l"/>
            <a:pathLst>
              <a:path h="2860073" w="25872159">
                <a:moveTo>
                  <a:pt x="0" y="0"/>
                </a:moveTo>
                <a:lnTo>
                  <a:pt x="25872159" y="0"/>
                </a:lnTo>
                <a:lnTo>
                  <a:pt x="25872159" y="2860074"/>
                </a:lnTo>
                <a:lnTo>
                  <a:pt x="0" y="28600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400000">
            <a:off x="5753257" y="3916705"/>
            <a:ext cx="25872159" cy="2860073"/>
          </a:xfrm>
          <a:custGeom>
            <a:avLst/>
            <a:gdLst/>
            <a:ahLst/>
            <a:cxnLst/>
            <a:rect r="r" b="b" t="t" l="l"/>
            <a:pathLst>
              <a:path h="2860073" w="25872159">
                <a:moveTo>
                  <a:pt x="0" y="0"/>
                </a:moveTo>
                <a:lnTo>
                  <a:pt x="25872159" y="0"/>
                </a:lnTo>
                <a:lnTo>
                  <a:pt x="25872159" y="2860074"/>
                </a:lnTo>
                <a:lnTo>
                  <a:pt x="0" y="28600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E4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022833" y="400229"/>
            <a:ext cx="12242333" cy="2295437"/>
          </a:xfrm>
          <a:custGeom>
            <a:avLst/>
            <a:gdLst/>
            <a:ahLst/>
            <a:cxnLst/>
            <a:rect r="r" b="b" t="t" l="l"/>
            <a:pathLst>
              <a:path h="2295437" w="12242333">
                <a:moveTo>
                  <a:pt x="0" y="0"/>
                </a:moveTo>
                <a:lnTo>
                  <a:pt x="12242334" y="0"/>
                </a:lnTo>
                <a:lnTo>
                  <a:pt x="12242334" y="2295437"/>
                </a:lnTo>
                <a:lnTo>
                  <a:pt x="0" y="22954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3" id="3"/>
          <p:cNvSpPr txBox="true"/>
          <p:nvPr/>
        </p:nvSpPr>
        <p:spPr>
          <a:xfrm rot="0">
            <a:off x="3483952" y="651149"/>
            <a:ext cx="11680024" cy="1698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725"/>
              </a:lnSpc>
              <a:spcBef>
                <a:spcPct val="0"/>
              </a:spcBef>
            </a:pPr>
            <a:r>
              <a:rPr lang="en-US" sz="4873">
                <a:solidFill>
                  <a:srgbClr val="01070A"/>
                </a:solidFill>
                <a:latin typeface="Now Bold"/>
                <a:ea typeface="Now Bold"/>
                <a:cs typeface="Now Bold"/>
                <a:sym typeface="Now Bold"/>
              </a:rPr>
              <a:t>ДЕТЕКТИВЫ И ПРИКЛЮЧЕНЧЕСКАЯ ЛИТЕРАТУРА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71205" y="2892087"/>
            <a:ext cx="15905517" cy="72753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53073" indent="-326536" lvl="1">
              <a:lnSpc>
                <a:spcPts val="5293"/>
              </a:lnSpc>
              <a:buFont typeface="Arial"/>
              <a:buChar char="•"/>
            </a:pPr>
            <a:r>
              <a:rPr lang="en-US" sz="3024">
                <a:solidFill>
                  <a:srgbClr val="01070A"/>
                </a:solidFill>
                <a:latin typeface="Now"/>
                <a:ea typeface="Now"/>
                <a:cs typeface="Now"/>
                <a:sym typeface="Now"/>
              </a:rPr>
              <a:t>Детективы и приключенческая литература занимает особое место в библиотерапии благодаря целому ряду своих особенностей, таких как популярность, легкость, доходчивость; обобщение многих обыденных жизненных явлений. </a:t>
            </a:r>
          </a:p>
          <a:p>
            <a:pPr algn="l" marL="653073" indent="-326536" lvl="1">
              <a:lnSpc>
                <a:spcPts val="5293"/>
              </a:lnSpc>
              <a:buFont typeface="Arial"/>
              <a:buChar char="•"/>
            </a:pPr>
            <a:r>
              <a:rPr lang="en-US" sz="3024">
                <a:solidFill>
                  <a:srgbClr val="01070A"/>
                </a:solidFill>
                <a:latin typeface="Now"/>
                <a:ea typeface="Now"/>
                <a:cs typeface="Now"/>
                <a:sym typeface="Now"/>
              </a:rPr>
              <a:t>Клиент - та же жертва, для него также конденсируются многие обыденные явления. </a:t>
            </a:r>
          </a:p>
          <a:p>
            <a:pPr algn="l" marL="653073" indent="-326536" lvl="1">
              <a:lnSpc>
                <a:spcPts val="5293"/>
              </a:lnSpc>
              <a:buFont typeface="Arial"/>
              <a:buChar char="•"/>
            </a:pPr>
            <a:r>
              <a:rPr lang="en-US" sz="3024">
                <a:solidFill>
                  <a:srgbClr val="01070A"/>
                </a:solidFill>
                <a:latin typeface="Now"/>
                <a:ea typeface="Now"/>
                <a:cs typeface="Now"/>
                <a:sym typeface="Now"/>
              </a:rPr>
              <a:t>В детективе большое внимание уделяется негативным чувствам, тренировке интуиции. Большое значение имеет таинственность как способ поддержания интереса. Детектив побуждает читателя к риску, аналитическому мышлению, находчивости, позволяет выключить его из реальной ситуации и включить в фантастическую, где клиент испытывает особое чувство защищенности.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-5400000">
            <a:off x="-13208288" y="3713463"/>
            <a:ext cx="25872159" cy="2860073"/>
          </a:xfrm>
          <a:custGeom>
            <a:avLst/>
            <a:gdLst/>
            <a:ahLst/>
            <a:cxnLst/>
            <a:rect r="r" b="b" t="t" l="l"/>
            <a:pathLst>
              <a:path h="2860073" w="25872159">
                <a:moveTo>
                  <a:pt x="0" y="0"/>
                </a:moveTo>
                <a:lnTo>
                  <a:pt x="25872159" y="0"/>
                </a:lnTo>
                <a:lnTo>
                  <a:pt x="25872159" y="2860074"/>
                </a:lnTo>
                <a:lnTo>
                  <a:pt x="0" y="28600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400000">
            <a:off x="5753257" y="3916705"/>
            <a:ext cx="25872159" cy="2860073"/>
          </a:xfrm>
          <a:custGeom>
            <a:avLst/>
            <a:gdLst/>
            <a:ahLst/>
            <a:cxnLst/>
            <a:rect r="r" b="b" t="t" l="l"/>
            <a:pathLst>
              <a:path h="2860073" w="25872159">
                <a:moveTo>
                  <a:pt x="0" y="0"/>
                </a:moveTo>
                <a:lnTo>
                  <a:pt x="25872159" y="0"/>
                </a:lnTo>
                <a:lnTo>
                  <a:pt x="25872159" y="2860074"/>
                </a:lnTo>
                <a:lnTo>
                  <a:pt x="0" y="28600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E4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022833" y="400229"/>
            <a:ext cx="12242333" cy="2295437"/>
          </a:xfrm>
          <a:custGeom>
            <a:avLst/>
            <a:gdLst/>
            <a:ahLst/>
            <a:cxnLst/>
            <a:rect r="r" b="b" t="t" l="l"/>
            <a:pathLst>
              <a:path h="2295437" w="12242333">
                <a:moveTo>
                  <a:pt x="0" y="0"/>
                </a:moveTo>
                <a:lnTo>
                  <a:pt x="12242334" y="0"/>
                </a:lnTo>
                <a:lnTo>
                  <a:pt x="12242334" y="2295437"/>
                </a:lnTo>
                <a:lnTo>
                  <a:pt x="0" y="22954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3" id="3"/>
          <p:cNvSpPr txBox="true"/>
          <p:nvPr/>
        </p:nvSpPr>
        <p:spPr>
          <a:xfrm rot="0">
            <a:off x="3303988" y="923925"/>
            <a:ext cx="11680024" cy="10830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795"/>
              </a:lnSpc>
              <a:spcBef>
                <a:spcPct val="0"/>
              </a:spcBef>
            </a:pPr>
            <a:r>
              <a:rPr lang="en-US" sz="6373">
                <a:solidFill>
                  <a:srgbClr val="01070A"/>
                </a:solidFill>
                <a:latin typeface="Now Bold"/>
                <a:ea typeface="Now Bold"/>
                <a:cs typeface="Now Bold"/>
                <a:sym typeface="Now Bold"/>
              </a:rPr>
              <a:t>ДРАМАТУРГИЯ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676190" y="3365042"/>
            <a:ext cx="15064749" cy="43588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17841" indent="-358921" lvl="1">
              <a:lnSpc>
                <a:spcPts val="5818"/>
              </a:lnSpc>
              <a:buFont typeface="Arial"/>
              <a:buChar char="•"/>
            </a:pPr>
            <a:r>
              <a:rPr lang="en-US" sz="3324">
                <a:solidFill>
                  <a:srgbClr val="01070A"/>
                </a:solidFill>
                <a:latin typeface="Now"/>
                <a:ea typeface="Now"/>
                <a:cs typeface="Now"/>
                <a:sym typeface="Now"/>
              </a:rPr>
              <a:t>При чтении пьесы клиенту нередко приходится в большей степени отождествлять себя с действующим лицом, чем при чтении книги. </a:t>
            </a:r>
          </a:p>
          <a:p>
            <a:pPr algn="l" marL="717841" indent="-358921" lvl="1">
              <a:lnSpc>
                <a:spcPts val="5818"/>
              </a:lnSpc>
              <a:buFont typeface="Arial"/>
              <a:buChar char="•"/>
            </a:pPr>
            <a:r>
              <a:rPr lang="en-US" sz="3324">
                <a:solidFill>
                  <a:srgbClr val="01070A"/>
                </a:solidFill>
                <a:latin typeface="Now"/>
                <a:ea typeface="Now"/>
                <a:cs typeface="Now"/>
                <a:sym typeface="Now"/>
              </a:rPr>
              <a:t>Пьеса может научить клиента диалогу, правилам общения, особенно тех, кто испытывает проблему в личностном общении. </a:t>
            </a:r>
          </a:p>
          <a:p>
            <a:pPr algn="l" marL="717841" indent="-358921" lvl="1">
              <a:lnSpc>
                <a:spcPts val="5818"/>
              </a:lnSpc>
              <a:buFont typeface="Arial"/>
              <a:buChar char="•"/>
            </a:pPr>
            <a:r>
              <a:rPr lang="en-US" sz="3324">
                <a:solidFill>
                  <a:srgbClr val="01070A"/>
                </a:solidFill>
                <a:latin typeface="Now"/>
                <a:ea typeface="Now"/>
                <a:cs typeface="Now"/>
                <a:sym typeface="Now"/>
              </a:rPr>
              <a:t>Пьеса оставляет клиенту больше свободы для творчества, самостоятельности, развития воображения.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-5400000">
            <a:off x="-13208288" y="3713463"/>
            <a:ext cx="25872159" cy="2860073"/>
          </a:xfrm>
          <a:custGeom>
            <a:avLst/>
            <a:gdLst/>
            <a:ahLst/>
            <a:cxnLst/>
            <a:rect r="r" b="b" t="t" l="l"/>
            <a:pathLst>
              <a:path h="2860073" w="25872159">
                <a:moveTo>
                  <a:pt x="0" y="0"/>
                </a:moveTo>
                <a:lnTo>
                  <a:pt x="25872159" y="0"/>
                </a:lnTo>
                <a:lnTo>
                  <a:pt x="25872159" y="2860074"/>
                </a:lnTo>
                <a:lnTo>
                  <a:pt x="0" y="28600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400000">
            <a:off x="5753257" y="3916705"/>
            <a:ext cx="25872159" cy="2860073"/>
          </a:xfrm>
          <a:custGeom>
            <a:avLst/>
            <a:gdLst/>
            <a:ahLst/>
            <a:cxnLst/>
            <a:rect r="r" b="b" t="t" l="l"/>
            <a:pathLst>
              <a:path h="2860073" w="25872159">
                <a:moveTo>
                  <a:pt x="0" y="0"/>
                </a:moveTo>
                <a:lnTo>
                  <a:pt x="25872159" y="0"/>
                </a:lnTo>
                <a:lnTo>
                  <a:pt x="25872159" y="2860074"/>
                </a:lnTo>
                <a:lnTo>
                  <a:pt x="0" y="28600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E4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022833" y="400229"/>
            <a:ext cx="12242333" cy="2295437"/>
          </a:xfrm>
          <a:custGeom>
            <a:avLst/>
            <a:gdLst/>
            <a:ahLst/>
            <a:cxnLst/>
            <a:rect r="r" b="b" t="t" l="l"/>
            <a:pathLst>
              <a:path h="2295437" w="12242333">
                <a:moveTo>
                  <a:pt x="0" y="0"/>
                </a:moveTo>
                <a:lnTo>
                  <a:pt x="12242334" y="0"/>
                </a:lnTo>
                <a:lnTo>
                  <a:pt x="12242334" y="2295437"/>
                </a:lnTo>
                <a:lnTo>
                  <a:pt x="0" y="22954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3" id="3"/>
          <p:cNvSpPr txBox="true"/>
          <p:nvPr/>
        </p:nvSpPr>
        <p:spPr>
          <a:xfrm rot="0">
            <a:off x="3483952" y="1079774"/>
            <a:ext cx="11680024" cy="841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725"/>
              </a:lnSpc>
              <a:spcBef>
                <a:spcPct val="0"/>
              </a:spcBef>
            </a:pPr>
            <a:r>
              <a:rPr lang="en-US" sz="4873">
                <a:solidFill>
                  <a:srgbClr val="01070A"/>
                </a:solidFill>
                <a:latin typeface="Now Bold"/>
                <a:ea typeface="Now Bold"/>
                <a:cs typeface="Now Bold"/>
                <a:sym typeface="Now Bold"/>
              </a:rPr>
              <a:t>ПЕДАГОГИЧЕСКАЯ ЛИТЕРАТУРА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247615" y="3477436"/>
            <a:ext cx="13792771" cy="38495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61020" indent="-380510" lvl="1">
              <a:lnSpc>
                <a:spcPts val="6168"/>
              </a:lnSpc>
              <a:buFont typeface="Arial"/>
              <a:buChar char="•"/>
            </a:pPr>
            <a:r>
              <a:rPr lang="en-US" sz="3524">
                <a:solidFill>
                  <a:srgbClr val="01070A"/>
                </a:solidFill>
                <a:latin typeface="Now"/>
                <a:ea typeface="Now"/>
                <a:cs typeface="Now"/>
                <a:sym typeface="Now"/>
              </a:rPr>
              <a:t>Широко применяется наряду со специальной научной литературой для коррекции формирования различных качеств у родителей, педагогов, людей, испытывающих проблемы в отношении с людьми младше их в поколении. 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-5400000">
            <a:off x="-13208288" y="3713463"/>
            <a:ext cx="25872159" cy="2860073"/>
          </a:xfrm>
          <a:custGeom>
            <a:avLst/>
            <a:gdLst/>
            <a:ahLst/>
            <a:cxnLst/>
            <a:rect r="r" b="b" t="t" l="l"/>
            <a:pathLst>
              <a:path h="2860073" w="25872159">
                <a:moveTo>
                  <a:pt x="0" y="0"/>
                </a:moveTo>
                <a:lnTo>
                  <a:pt x="25872159" y="0"/>
                </a:lnTo>
                <a:lnTo>
                  <a:pt x="25872159" y="2860074"/>
                </a:lnTo>
                <a:lnTo>
                  <a:pt x="0" y="28600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400000">
            <a:off x="5753257" y="3916705"/>
            <a:ext cx="25872159" cy="2860073"/>
          </a:xfrm>
          <a:custGeom>
            <a:avLst/>
            <a:gdLst/>
            <a:ahLst/>
            <a:cxnLst/>
            <a:rect r="r" b="b" t="t" l="l"/>
            <a:pathLst>
              <a:path h="2860073" w="25872159">
                <a:moveTo>
                  <a:pt x="0" y="0"/>
                </a:moveTo>
                <a:lnTo>
                  <a:pt x="25872159" y="0"/>
                </a:lnTo>
                <a:lnTo>
                  <a:pt x="25872159" y="2860074"/>
                </a:lnTo>
                <a:lnTo>
                  <a:pt x="0" y="28600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E4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022833" y="400229"/>
            <a:ext cx="12242333" cy="2295437"/>
          </a:xfrm>
          <a:custGeom>
            <a:avLst/>
            <a:gdLst/>
            <a:ahLst/>
            <a:cxnLst/>
            <a:rect r="r" b="b" t="t" l="l"/>
            <a:pathLst>
              <a:path h="2295437" w="12242333">
                <a:moveTo>
                  <a:pt x="0" y="0"/>
                </a:moveTo>
                <a:lnTo>
                  <a:pt x="12242334" y="0"/>
                </a:lnTo>
                <a:lnTo>
                  <a:pt x="12242334" y="2295437"/>
                </a:lnTo>
                <a:lnTo>
                  <a:pt x="0" y="22954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3" id="3"/>
          <p:cNvSpPr txBox="true"/>
          <p:nvPr/>
        </p:nvSpPr>
        <p:spPr>
          <a:xfrm rot="0">
            <a:off x="3303988" y="914400"/>
            <a:ext cx="11680024" cy="10182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105"/>
              </a:lnSpc>
              <a:spcBef>
                <a:spcPct val="0"/>
              </a:spcBef>
            </a:pPr>
            <a:r>
              <a:rPr lang="en-US" sz="5873">
                <a:solidFill>
                  <a:srgbClr val="01070A"/>
                </a:solidFill>
                <a:latin typeface="Now Bold"/>
                <a:ea typeface="Now Bold"/>
                <a:cs typeface="Now Bold"/>
                <a:sym typeface="Now Bold"/>
              </a:rPr>
              <a:t>ЮРИДИЧЕСКАЯ ЛИТЕРАТУРА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007281" y="3844059"/>
            <a:ext cx="14273438" cy="32164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04199" indent="-402099" lvl="1">
              <a:lnSpc>
                <a:spcPts val="6518"/>
              </a:lnSpc>
              <a:buFont typeface="Arial"/>
              <a:buChar char="•"/>
            </a:pPr>
            <a:r>
              <a:rPr lang="en-US" sz="3724">
                <a:solidFill>
                  <a:srgbClr val="01070A"/>
                </a:solidFill>
                <a:latin typeface="Now"/>
                <a:ea typeface="Now"/>
                <a:cs typeface="Now"/>
                <a:sym typeface="Now"/>
              </a:rPr>
              <a:t>Дает возможность клиенту разобраться в причинах многих видов неправильного поведения, как собственного, так и окружающих, оценить степень девиантности поведения.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-5400000">
            <a:off x="-13208288" y="3713463"/>
            <a:ext cx="25872159" cy="2860073"/>
          </a:xfrm>
          <a:custGeom>
            <a:avLst/>
            <a:gdLst/>
            <a:ahLst/>
            <a:cxnLst/>
            <a:rect r="r" b="b" t="t" l="l"/>
            <a:pathLst>
              <a:path h="2860073" w="25872159">
                <a:moveTo>
                  <a:pt x="0" y="0"/>
                </a:moveTo>
                <a:lnTo>
                  <a:pt x="25872159" y="0"/>
                </a:lnTo>
                <a:lnTo>
                  <a:pt x="25872159" y="2860074"/>
                </a:lnTo>
                <a:lnTo>
                  <a:pt x="0" y="28600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400000">
            <a:off x="5753257" y="3916705"/>
            <a:ext cx="25872159" cy="2860073"/>
          </a:xfrm>
          <a:custGeom>
            <a:avLst/>
            <a:gdLst/>
            <a:ahLst/>
            <a:cxnLst/>
            <a:rect r="r" b="b" t="t" l="l"/>
            <a:pathLst>
              <a:path h="2860073" w="25872159">
                <a:moveTo>
                  <a:pt x="0" y="0"/>
                </a:moveTo>
                <a:lnTo>
                  <a:pt x="25872159" y="0"/>
                </a:lnTo>
                <a:lnTo>
                  <a:pt x="25872159" y="2860074"/>
                </a:lnTo>
                <a:lnTo>
                  <a:pt x="0" y="28600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E4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022833" y="400229"/>
            <a:ext cx="12242333" cy="2295437"/>
          </a:xfrm>
          <a:custGeom>
            <a:avLst/>
            <a:gdLst/>
            <a:ahLst/>
            <a:cxnLst/>
            <a:rect r="r" b="b" t="t" l="l"/>
            <a:pathLst>
              <a:path h="2295437" w="12242333">
                <a:moveTo>
                  <a:pt x="0" y="0"/>
                </a:moveTo>
                <a:lnTo>
                  <a:pt x="12242334" y="0"/>
                </a:lnTo>
                <a:lnTo>
                  <a:pt x="12242334" y="2295437"/>
                </a:lnTo>
                <a:lnTo>
                  <a:pt x="0" y="22954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3" id="3"/>
          <p:cNvSpPr txBox="true"/>
          <p:nvPr/>
        </p:nvSpPr>
        <p:spPr>
          <a:xfrm rot="0">
            <a:off x="3303988" y="651149"/>
            <a:ext cx="11680024" cy="1698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725"/>
              </a:lnSpc>
              <a:spcBef>
                <a:spcPct val="0"/>
              </a:spcBef>
            </a:pPr>
            <a:r>
              <a:rPr lang="en-US" sz="4873">
                <a:solidFill>
                  <a:srgbClr val="01070A"/>
                </a:solidFill>
                <a:latin typeface="Now Bold"/>
                <a:ea typeface="Now Bold"/>
                <a:cs typeface="Now Bold"/>
                <a:sym typeface="Now Bold"/>
              </a:rPr>
              <a:t>УЗКОПРОФЕССИОНАЛЬНАЯ ЛИТЕРАТУРА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247615" y="3830596"/>
            <a:ext cx="13792771" cy="32164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04199" indent="-402099" lvl="1">
              <a:lnSpc>
                <a:spcPts val="6518"/>
              </a:lnSpc>
              <a:buFont typeface="Arial"/>
              <a:buChar char="•"/>
            </a:pPr>
            <a:r>
              <a:rPr lang="en-US" sz="3724">
                <a:solidFill>
                  <a:srgbClr val="01070A"/>
                </a:solidFill>
                <a:latin typeface="Now"/>
                <a:ea typeface="Now"/>
                <a:cs typeface="Now"/>
                <a:sym typeface="Now"/>
              </a:rPr>
              <a:t>Такая литература может дать очень ценный материал благодаря возможности перенести опыт высокого профессионализма в практическую психологию, бытовые ситуации.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-5400000">
            <a:off x="-13208288" y="3713463"/>
            <a:ext cx="25872159" cy="2860073"/>
          </a:xfrm>
          <a:custGeom>
            <a:avLst/>
            <a:gdLst/>
            <a:ahLst/>
            <a:cxnLst/>
            <a:rect r="r" b="b" t="t" l="l"/>
            <a:pathLst>
              <a:path h="2860073" w="25872159">
                <a:moveTo>
                  <a:pt x="0" y="0"/>
                </a:moveTo>
                <a:lnTo>
                  <a:pt x="25872159" y="0"/>
                </a:lnTo>
                <a:lnTo>
                  <a:pt x="25872159" y="2860074"/>
                </a:lnTo>
                <a:lnTo>
                  <a:pt x="0" y="28600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400000">
            <a:off x="5753257" y="3916705"/>
            <a:ext cx="25872159" cy="2860073"/>
          </a:xfrm>
          <a:custGeom>
            <a:avLst/>
            <a:gdLst/>
            <a:ahLst/>
            <a:cxnLst/>
            <a:rect r="r" b="b" t="t" l="l"/>
            <a:pathLst>
              <a:path h="2860073" w="25872159">
                <a:moveTo>
                  <a:pt x="0" y="0"/>
                </a:moveTo>
                <a:lnTo>
                  <a:pt x="25872159" y="0"/>
                </a:lnTo>
                <a:lnTo>
                  <a:pt x="25872159" y="2860074"/>
                </a:lnTo>
                <a:lnTo>
                  <a:pt x="0" y="28600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485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182193" y="2550362"/>
            <a:ext cx="13923614" cy="6275970"/>
            <a:chOff x="0" y="0"/>
            <a:chExt cx="858793" cy="38709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58793" cy="387095"/>
            </a:xfrm>
            <a:custGeom>
              <a:avLst/>
              <a:gdLst/>
              <a:ahLst/>
              <a:cxnLst/>
              <a:rect r="r" b="b" t="t" l="l"/>
              <a:pathLst>
                <a:path h="387095" w="858793">
                  <a:moveTo>
                    <a:pt x="120198" y="0"/>
                  </a:moveTo>
                  <a:lnTo>
                    <a:pt x="738594" y="0"/>
                  </a:lnTo>
                  <a:cubicBezTo>
                    <a:pt x="804978" y="0"/>
                    <a:pt x="858793" y="53815"/>
                    <a:pt x="858793" y="120198"/>
                  </a:cubicBezTo>
                  <a:lnTo>
                    <a:pt x="858793" y="266896"/>
                  </a:lnTo>
                  <a:cubicBezTo>
                    <a:pt x="858793" y="333280"/>
                    <a:pt x="804978" y="387095"/>
                    <a:pt x="738594" y="387095"/>
                  </a:cubicBezTo>
                  <a:lnTo>
                    <a:pt x="120198" y="387095"/>
                  </a:lnTo>
                  <a:cubicBezTo>
                    <a:pt x="53815" y="387095"/>
                    <a:pt x="0" y="333280"/>
                    <a:pt x="0" y="266896"/>
                  </a:cubicBezTo>
                  <a:lnTo>
                    <a:pt x="0" y="120198"/>
                  </a:lnTo>
                  <a:cubicBezTo>
                    <a:pt x="0" y="53815"/>
                    <a:pt x="53815" y="0"/>
                    <a:pt x="120198" y="0"/>
                  </a:cubicBezTo>
                  <a:close/>
                </a:path>
              </a:pathLst>
            </a:custGeom>
            <a:solidFill>
              <a:srgbClr val="E6E4EF">
                <a:alpha val="43922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14300"/>
              <a:ext cx="858793" cy="50139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 marL="424640" indent="-212320" lvl="1">
                <a:lnSpc>
                  <a:spcPts val="3441"/>
                </a:lnSpc>
                <a:spcBef>
                  <a:spcPct val="0"/>
                </a:spcBef>
                <a:buFont typeface="Arial"/>
                <a:buChar char="•"/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2825452" y="3691518"/>
            <a:ext cx="12637096" cy="36840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91"/>
              </a:lnSpc>
              <a:spcBef>
                <a:spcPct val="0"/>
              </a:spcBef>
            </a:pPr>
            <a:r>
              <a:rPr lang="en-US" sz="4207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Специальное коррекционное воздействие на клиента с помощью чтения специально подобранной литературы в целях нормализации или оптимизации его психического состояния.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552299" y="953060"/>
            <a:ext cx="15183401" cy="1388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79"/>
              </a:lnSpc>
            </a:pPr>
            <a:r>
              <a:rPr lang="en-US" sz="11199">
                <a:solidFill>
                  <a:srgbClr val="01070A"/>
                </a:solidFill>
                <a:latin typeface="Boulder"/>
                <a:ea typeface="Boulder"/>
                <a:cs typeface="Boulder"/>
                <a:sym typeface="Boulder"/>
              </a:rPr>
              <a:t>БИБЛИОТЕРАПИЯ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-3792079" y="7828263"/>
            <a:ext cx="25872159" cy="2860073"/>
          </a:xfrm>
          <a:custGeom>
            <a:avLst/>
            <a:gdLst/>
            <a:ahLst/>
            <a:cxnLst/>
            <a:rect r="r" b="b" t="t" l="l"/>
            <a:pathLst>
              <a:path h="2860073" w="25872159">
                <a:moveTo>
                  <a:pt x="0" y="0"/>
                </a:moveTo>
                <a:lnTo>
                  <a:pt x="25872158" y="0"/>
                </a:lnTo>
                <a:lnTo>
                  <a:pt x="25872158" y="2860074"/>
                </a:lnTo>
                <a:lnTo>
                  <a:pt x="0" y="28600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7167743" y="-2353730"/>
            <a:ext cx="25872159" cy="2860073"/>
          </a:xfrm>
          <a:custGeom>
            <a:avLst/>
            <a:gdLst/>
            <a:ahLst/>
            <a:cxnLst/>
            <a:rect r="r" b="b" t="t" l="l"/>
            <a:pathLst>
              <a:path h="2860073" w="25872159">
                <a:moveTo>
                  <a:pt x="0" y="0"/>
                </a:moveTo>
                <a:lnTo>
                  <a:pt x="25872158" y="0"/>
                </a:lnTo>
                <a:lnTo>
                  <a:pt x="25872158" y="2860073"/>
                </a:lnTo>
                <a:lnTo>
                  <a:pt x="0" y="28600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E4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022833" y="400229"/>
            <a:ext cx="12242333" cy="2295437"/>
          </a:xfrm>
          <a:custGeom>
            <a:avLst/>
            <a:gdLst/>
            <a:ahLst/>
            <a:cxnLst/>
            <a:rect r="r" b="b" t="t" l="l"/>
            <a:pathLst>
              <a:path h="2295437" w="12242333">
                <a:moveTo>
                  <a:pt x="0" y="0"/>
                </a:moveTo>
                <a:lnTo>
                  <a:pt x="12242334" y="0"/>
                </a:lnTo>
                <a:lnTo>
                  <a:pt x="12242334" y="2295437"/>
                </a:lnTo>
                <a:lnTo>
                  <a:pt x="0" y="22954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3" id="3"/>
          <p:cNvSpPr txBox="true"/>
          <p:nvPr/>
        </p:nvSpPr>
        <p:spPr>
          <a:xfrm rot="0">
            <a:off x="3467466" y="999573"/>
            <a:ext cx="11680024" cy="9919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967"/>
              </a:lnSpc>
              <a:spcBef>
                <a:spcPct val="0"/>
              </a:spcBef>
            </a:pPr>
            <a:r>
              <a:rPr lang="en-US" sz="5773">
                <a:solidFill>
                  <a:srgbClr val="01070A"/>
                </a:solidFill>
                <a:latin typeface="Now Bold"/>
                <a:ea typeface="Now Bold"/>
                <a:cs typeface="Now Bold"/>
                <a:sym typeface="Now Bold"/>
              </a:rPr>
              <a:t>СЛУЧАЙНАЯ ЛИТЕРАТУРА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198158" y="3352512"/>
            <a:ext cx="13298201" cy="56738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04199" indent="-402099" lvl="1">
              <a:lnSpc>
                <a:spcPts val="6518"/>
              </a:lnSpc>
              <a:buFont typeface="Arial"/>
              <a:buChar char="•"/>
            </a:pPr>
            <a:r>
              <a:rPr lang="en-US" sz="3724">
                <a:solidFill>
                  <a:srgbClr val="01070A"/>
                </a:solidFill>
                <a:latin typeface="Now"/>
                <a:ea typeface="Now"/>
                <a:cs typeface="Now"/>
                <a:sym typeface="Now"/>
              </a:rPr>
              <a:t>В процессе диагностики выявляются книги, которые произвели на клиента особое впечатление по тем или иным причинам. </a:t>
            </a:r>
          </a:p>
          <a:p>
            <a:pPr algn="l" marL="804199" indent="-402099" lvl="1">
              <a:lnSpc>
                <a:spcPts val="6518"/>
              </a:lnSpc>
              <a:buFont typeface="Arial"/>
              <a:buChar char="•"/>
            </a:pPr>
            <a:r>
              <a:rPr lang="en-US" sz="3724">
                <a:solidFill>
                  <a:srgbClr val="01070A"/>
                </a:solidFill>
                <a:latin typeface="Now"/>
                <a:ea typeface="Now"/>
                <a:cs typeface="Now"/>
                <a:sym typeface="Now"/>
              </a:rPr>
              <a:t>Такие книги являются особо диагностичными. </a:t>
            </a:r>
          </a:p>
          <a:p>
            <a:pPr algn="l" marL="804199" indent="-402099" lvl="1">
              <a:lnSpc>
                <a:spcPts val="6518"/>
              </a:lnSpc>
              <a:buFont typeface="Arial"/>
              <a:buChar char="•"/>
            </a:pPr>
            <a:r>
              <a:rPr lang="en-US" sz="3724">
                <a:solidFill>
                  <a:srgbClr val="01070A"/>
                </a:solidFill>
                <a:latin typeface="Now"/>
                <a:ea typeface="Now"/>
                <a:cs typeface="Now"/>
                <a:sym typeface="Now"/>
              </a:rPr>
              <a:t>Клиент, анализируя с психологом причины их высокого воздействия, может прийти к осознанию собственных проблем. 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-5400000">
            <a:off x="-13208288" y="3713463"/>
            <a:ext cx="25872159" cy="2860073"/>
          </a:xfrm>
          <a:custGeom>
            <a:avLst/>
            <a:gdLst/>
            <a:ahLst/>
            <a:cxnLst/>
            <a:rect r="r" b="b" t="t" l="l"/>
            <a:pathLst>
              <a:path h="2860073" w="25872159">
                <a:moveTo>
                  <a:pt x="0" y="0"/>
                </a:moveTo>
                <a:lnTo>
                  <a:pt x="25872159" y="0"/>
                </a:lnTo>
                <a:lnTo>
                  <a:pt x="25872159" y="2860074"/>
                </a:lnTo>
                <a:lnTo>
                  <a:pt x="0" y="28600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400000">
            <a:off x="5753257" y="3916705"/>
            <a:ext cx="25872159" cy="2860073"/>
          </a:xfrm>
          <a:custGeom>
            <a:avLst/>
            <a:gdLst/>
            <a:ahLst/>
            <a:cxnLst/>
            <a:rect r="r" b="b" t="t" l="l"/>
            <a:pathLst>
              <a:path h="2860073" w="25872159">
                <a:moveTo>
                  <a:pt x="0" y="0"/>
                </a:moveTo>
                <a:lnTo>
                  <a:pt x="25872159" y="0"/>
                </a:lnTo>
                <a:lnTo>
                  <a:pt x="25872159" y="2860074"/>
                </a:lnTo>
                <a:lnTo>
                  <a:pt x="0" y="28600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E4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581350" y="7426927"/>
            <a:ext cx="25872159" cy="2860073"/>
          </a:xfrm>
          <a:custGeom>
            <a:avLst/>
            <a:gdLst/>
            <a:ahLst/>
            <a:cxnLst/>
            <a:rect r="r" b="b" t="t" l="l"/>
            <a:pathLst>
              <a:path h="2860073" w="25872159">
                <a:moveTo>
                  <a:pt x="0" y="0"/>
                </a:moveTo>
                <a:lnTo>
                  <a:pt x="25872158" y="0"/>
                </a:lnTo>
                <a:lnTo>
                  <a:pt x="25872158" y="2860073"/>
                </a:lnTo>
                <a:lnTo>
                  <a:pt x="0" y="28600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4130102" y="-1010598"/>
            <a:ext cx="25872159" cy="2860073"/>
          </a:xfrm>
          <a:custGeom>
            <a:avLst/>
            <a:gdLst/>
            <a:ahLst/>
            <a:cxnLst/>
            <a:rect r="r" b="b" t="t" l="l"/>
            <a:pathLst>
              <a:path h="2860073" w="25872159">
                <a:moveTo>
                  <a:pt x="0" y="0"/>
                </a:moveTo>
                <a:lnTo>
                  <a:pt x="25872158" y="0"/>
                </a:lnTo>
                <a:lnTo>
                  <a:pt x="25872158" y="2860074"/>
                </a:lnTo>
                <a:lnTo>
                  <a:pt x="0" y="28600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851029" y="2009429"/>
            <a:ext cx="5318274" cy="5358463"/>
          </a:xfrm>
          <a:custGeom>
            <a:avLst/>
            <a:gdLst/>
            <a:ahLst/>
            <a:cxnLst/>
            <a:rect r="r" b="b" t="t" l="l"/>
            <a:pathLst>
              <a:path h="5358463" w="5318274">
                <a:moveTo>
                  <a:pt x="0" y="0"/>
                </a:moveTo>
                <a:lnTo>
                  <a:pt x="5318275" y="0"/>
                </a:lnTo>
                <a:lnTo>
                  <a:pt x="5318275" y="5358463"/>
                </a:lnTo>
                <a:lnTo>
                  <a:pt x="0" y="53584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30530" y="4525314"/>
            <a:ext cx="13258300" cy="14935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040"/>
              </a:lnSpc>
            </a:pPr>
            <a:r>
              <a:rPr lang="en-US" sz="11500" spc="-655">
                <a:solidFill>
                  <a:srgbClr val="272665"/>
                </a:solidFill>
                <a:latin typeface="Intro"/>
                <a:ea typeface="Intro"/>
                <a:cs typeface="Intro"/>
                <a:sym typeface="Intro"/>
              </a:rPr>
              <a:t>БИБЛИОТЕРАПИЯ</a:t>
            </a:r>
          </a:p>
        </p:txBody>
      </p:sp>
    </p:spTree>
  </p:cSld>
  <p:clrMapOvr>
    <a:masterClrMapping/>
  </p:clrMapOvr>
  <p:transition spd="fast">
    <p:fade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5111" r="0" b="-1511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141408" y="352431"/>
            <a:ext cx="8005184" cy="2352873"/>
            <a:chOff x="0" y="0"/>
            <a:chExt cx="2920313" cy="85833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920313" cy="858334"/>
            </a:xfrm>
            <a:custGeom>
              <a:avLst/>
              <a:gdLst/>
              <a:ahLst/>
              <a:cxnLst/>
              <a:rect r="r" b="b" t="t" l="l"/>
              <a:pathLst>
                <a:path h="858334" w="2920313">
                  <a:moveTo>
                    <a:pt x="0" y="0"/>
                  </a:moveTo>
                  <a:lnTo>
                    <a:pt x="2920313" y="0"/>
                  </a:lnTo>
                  <a:lnTo>
                    <a:pt x="2920313" y="858334"/>
                  </a:lnTo>
                  <a:lnTo>
                    <a:pt x="0" y="858334"/>
                  </a:lnTo>
                  <a:close/>
                </a:path>
              </a:pathLst>
            </a:custGeom>
            <a:solidFill>
              <a:srgbClr val="AB9EE2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710543" y="3245096"/>
            <a:ext cx="6861731" cy="3127490"/>
            <a:chOff x="0" y="0"/>
            <a:chExt cx="2805808" cy="127885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805808" cy="1278851"/>
            </a:xfrm>
            <a:custGeom>
              <a:avLst/>
              <a:gdLst/>
              <a:ahLst/>
              <a:cxnLst/>
              <a:rect r="r" b="b" t="t" l="l"/>
              <a:pathLst>
                <a:path h="1278851" w="2805808">
                  <a:moveTo>
                    <a:pt x="0" y="0"/>
                  </a:moveTo>
                  <a:lnTo>
                    <a:pt x="2805808" y="0"/>
                  </a:lnTo>
                  <a:lnTo>
                    <a:pt x="2805808" y="1278851"/>
                  </a:lnTo>
                  <a:lnTo>
                    <a:pt x="0" y="1278851"/>
                  </a:lnTo>
                  <a:close/>
                </a:path>
              </a:pathLst>
            </a:custGeom>
            <a:solidFill>
              <a:srgbClr val="AB9EE2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-1322320" y="-1571887"/>
            <a:ext cx="2383560" cy="2383560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B9EE2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76200" y="161925"/>
              <a:ext cx="660400" cy="5746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25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7710061" y="-380107"/>
            <a:ext cx="1155877" cy="1155877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B9EE2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76200" y="161925"/>
              <a:ext cx="660400" cy="5746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25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9715727" y="3245096"/>
            <a:ext cx="6861731" cy="3127490"/>
            <a:chOff x="0" y="0"/>
            <a:chExt cx="2805808" cy="127885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805808" cy="1278851"/>
            </a:xfrm>
            <a:custGeom>
              <a:avLst/>
              <a:gdLst/>
              <a:ahLst/>
              <a:cxnLst/>
              <a:rect r="r" b="b" t="t" l="l"/>
              <a:pathLst>
                <a:path h="1278851" w="2805808">
                  <a:moveTo>
                    <a:pt x="0" y="0"/>
                  </a:moveTo>
                  <a:lnTo>
                    <a:pt x="2805808" y="0"/>
                  </a:lnTo>
                  <a:lnTo>
                    <a:pt x="2805808" y="1278851"/>
                  </a:lnTo>
                  <a:lnTo>
                    <a:pt x="0" y="1278851"/>
                  </a:lnTo>
                  <a:close/>
                </a:path>
              </a:pathLst>
            </a:custGeom>
            <a:solidFill>
              <a:srgbClr val="AB9EE2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710543" y="6721997"/>
            <a:ext cx="6861731" cy="3127490"/>
            <a:chOff x="0" y="0"/>
            <a:chExt cx="2805808" cy="1278852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805808" cy="1278851"/>
            </a:xfrm>
            <a:custGeom>
              <a:avLst/>
              <a:gdLst/>
              <a:ahLst/>
              <a:cxnLst/>
              <a:rect r="r" b="b" t="t" l="l"/>
              <a:pathLst>
                <a:path h="1278851" w="2805808">
                  <a:moveTo>
                    <a:pt x="0" y="0"/>
                  </a:moveTo>
                  <a:lnTo>
                    <a:pt x="2805808" y="0"/>
                  </a:lnTo>
                  <a:lnTo>
                    <a:pt x="2805808" y="1278851"/>
                  </a:lnTo>
                  <a:lnTo>
                    <a:pt x="0" y="1278851"/>
                  </a:lnTo>
                  <a:close/>
                </a:path>
              </a:pathLst>
            </a:custGeom>
            <a:solidFill>
              <a:srgbClr val="AB9EE2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9715727" y="6721997"/>
            <a:ext cx="6861731" cy="3127490"/>
            <a:chOff x="0" y="0"/>
            <a:chExt cx="2805808" cy="1278852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805808" cy="1278851"/>
            </a:xfrm>
            <a:custGeom>
              <a:avLst/>
              <a:gdLst/>
              <a:ahLst/>
              <a:cxnLst/>
              <a:rect r="r" b="b" t="t" l="l"/>
              <a:pathLst>
                <a:path h="1278851" w="2805808">
                  <a:moveTo>
                    <a:pt x="0" y="0"/>
                  </a:moveTo>
                  <a:lnTo>
                    <a:pt x="2805808" y="0"/>
                  </a:lnTo>
                  <a:lnTo>
                    <a:pt x="2805808" y="1278851"/>
                  </a:lnTo>
                  <a:lnTo>
                    <a:pt x="0" y="1278851"/>
                  </a:lnTo>
                  <a:close/>
                </a:path>
              </a:pathLst>
            </a:custGeom>
            <a:solidFill>
              <a:srgbClr val="AB9EE2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830099" y="4270760"/>
            <a:ext cx="1116409" cy="1116409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41"/>
                </a:lnSpc>
              </a:pP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5098008" y="767013"/>
            <a:ext cx="8048584" cy="14973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70"/>
              </a:lnSpc>
            </a:pPr>
            <a:r>
              <a:rPr lang="en-US" sz="6300">
                <a:solidFill>
                  <a:srgbClr val="020202"/>
                </a:solidFill>
                <a:latin typeface="Boulder"/>
                <a:ea typeface="Boulder"/>
                <a:cs typeface="Boulder"/>
                <a:sym typeface="Boulder"/>
              </a:rPr>
              <a:t>МетодикА библиотерапии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358673" y="4345135"/>
            <a:ext cx="6763627" cy="11977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43"/>
              </a:lnSpc>
            </a:pPr>
            <a:r>
              <a:rPr lang="en-US" sz="4937">
                <a:solidFill>
                  <a:srgbClr val="01070A"/>
                </a:solidFill>
                <a:latin typeface="Arimo Italics"/>
                <a:ea typeface="Arimo Italics"/>
                <a:cs typeface="Arimo Italics"/>
                <a:sym typeface="Arimo Italics"/>
              </a:rPr>
              <a:t>Самоподготовка психокорректора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0291915" y="4267110"/>
            <a:ext cx="6763627" cy="11977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43"/>
              </a:lnSpc>
            </a:pPr>
            <a:r>
              <a:rPr lang="en-US" sz="4937">
                <a:solidFill>
                  <a:srgbClr val="01070A"/>
                </a:solidFill>
                <a:latin typeface="Arimo Italics"/>
                <a:ea typeface="Arimo Italics"/>
                <a:cs typeface="Arimo Italics"/>
                <a:sym typeface="Arimo Italics"/>
              </a:rPr>
              <a:t>Составление </a:t>
            </a:r>
          </a:p>
          <a:p>
            <a:pPr algn="ctr">
              <a:lnSpc>
                <a:spcPts val="4443"/>
              </a:lnSpc>
            </a:pPr>
            <a:r>
              <a:rPr lang="en-US" sz="4937">
                <a:solidFill>
                  <a:srgbClr val="01070A"/>
                </a:solidFill>
                <a:latin typeface="Arimo Italics"/>
                <a:ea typeface="Arimo Italics"/>
                <a:cs typeface="Arimo Italics"/>
                <a:sym typeface="Arimo Italics"/>
              </a:rPr>
              <a:t>списка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0415740" y="7734485"/>
            <a:ext cx="6763627" cy="11977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43"/>
              </a:lnSpc>
            </a:pPr>
            <a:r>
              <a:rPr lang="en-US" sz="4937">
                <a:solidFill>
                  <a:srgbClr val="01070A"/>
                </a:solidFill>
                <a:latin typeface="Arimo Italics"/>
                <a:ea typeface="Arimo Italics"/>
                <a:cs typeface="Arimo Italics"/>
                <a:sym typeface="Arimo Italics"/>
              </a:rPr>
              <a:t>Выработка </a:t>
            </a:r>
          </a:p>
          <a:p>
            <a:pPr algn="ctr">
              <a:lnSpc>
                <a:spcPts val="4443"/>
              </a:lnSpc>
            </a:pPr>
            <a:r>
              <a:rPr lang="en-US" sz="4937">
                <a:solidFill>
                  <a:srgbClr val="01070A"/>
                </a:solidFill>
                <a:latin typeface="Arimo Italics"/>
                <a:ea typeface="Arimo Italics"/>
                <a:cs typeface="Arimo Italics"/>
                <a:sym typeface="Arimo Italics"/>
              </a:rPr>
              <a:t>системы чтения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2243540" y="7284905"/>
            <a:ext cx="6763627" cy="21159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83"/>
              </a:lnSpc>
            </a:pPr>
            <a:r>
              <a:rPr lang="en-US" sz="4537">
                <a:solidFill>
                  <a:srgbClr val="01070A"/>
                </a:solidFill>
                <a:latin typeface="Arimo Italics"/>
                <a:ea typeface="Arimo Italics"/>
                <a:cs typeface="Arimo Italics"/>
                <a:sym typeface="Arimo Italics"/>
              </a:rPr>
              <a:t>Ориентировка в возможностях библиотерапии и </a:t>
            </a:r>
          </a:p>
          <a:p>
            <a:pPr algn="ctr">
              <a:lnSpc>
                <a:spcPts val="4083"/>
              </a:lnSpc>
            </a:pPr>
            <a:r>
              <a:rPr lang="en-US" sz="4537">
                <a:solidFill>
                  <a:srgbClr val="01070A"/>
                </a:solidFill>
                <a:latin typeface="Arimo Italics"/>
                <a:ea typeface="Arimo Italics"/>
                <a:cs typeface="Arimo Italics"/>
                <a:sym typeface="Arimo Italics"/>
              </a:rPr>
              <a:t>ее жанров</a:t>
            </a:r>
          </a:p>
        </p:txBody>
      </p:sp>
      <p:grpSp>
        <p:nvGrpSpPr>
          <p:cNvPr name="Group 27" id="27"/>
          <p:cNvGrpSpPr/>
          <p:nvPr/>
        </p:nvGrpSpPr>
        <p:grpSpPr>
          <a:xfrm rot="0">
            <a:off x="1830099" y="7727537"/>
            <a:ext cx="1116409" cy="1116409"/>
            <a:chOff x="0" y="0"/>
            <a:chExt cx="812800" cy="8128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41"/>
                </a:lnSpc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10021376" y="4190910"/>
            <a:ext cx="1116409" cy="1116409"/>
            <a:chOff x="0" y="0"/>
            <a:chExt cx="812800" cy="8128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41"/>
                </a:lnSpc>
              </a:pP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10021376" y="7707574"/>
            <a:ext cx="1116409" cy="1116409"/>
            <a:chOff x="0" y="0"/>
            <a:chExt cx="812800" cy="812800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5" id="35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41"/>
                </a:lnSpc>
              </a:pPr>
            </a:p>
          </p:txBody>
        </p:sp>
      </p:grpSp>
      <p:sp>
        <p:nvSpPr>
          <p:cNvPr name="TextBox 36" id="36"/>
          <p:cNvSpPr txBox="true"/>
          <p:nvPr/>
        </p:nvSpPr>
        <p:spPr>
          <a:xfrm rot="0">
            <a:off x="1317508" y="4440385"/>
            <a:ext cx="2064292" cy="9467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39"/>
              </a:lnSpc>
            </a:pPr>
            <a:r>
              <a:rPr lang="en-US" sz="7599">
                <a:solidFill>
                  <a:srgbClr val="020202"/>
                </a:solidFill>
                <a:latin typeface="Boulder"/>
                <a:ea typeface="Boulder"/>
                <a:cs typeface="Boulder"/>
                <a:sym typeface="Boulder"/>
              </a:rPr>
              <a:t>1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-1646569" y="7897162"/>
            <a:ext cx="8048584" cy="9467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39"/>
              </a:lnSpc>
            </a:pPr>
            <a:r>
              <a:rPr lang="en-US" sz="7599">
                <a:solidFill>
                  <a:srgbClr val="020202"/>
                </a:solidFill>
                <a:latin typeface="Boulder"/>
                <a:ea typeface="Boulder"/>
                <a:cs typeface="Boulder"/>
                <a:sym typeface="Boulder"/>
              </a:rPr>
              <a:t>2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8723152" y="4370972"/>
            <a:ext cx="3712857" cy="9467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39"/>
              </a:lnSpc>
            </a:pPr>
            <a:r>
              <a:rPr lang="en-US" sz="7599">
                <a:solidFill>
                  <a:srgbClr val="020202"/>
                </a:solidFill>
                <a:latin typeface="Boulder"/>
                <a:ea typeface="Boulder"/>
                <a:cs typeface="Boulder"/>
                <a:sym typeface="Boulder"/>
              </a:rPr>
              <a:t>3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6517371" y="7867674"/>
            <a:ext cx="8048584" cy="9467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39"/>
              </a:lnSpc>
            </a:pPr>
            <a:r>
              <a:rPr lang="en-US" sz="7599">
                <a:solidFill>
                  <a:srgbClr val="020202"/>
                </a:solidFill>
                <a:latin typeface="Boulder"/>
                <a:ea typeface="Boulder"/>
                <a:cs typeface="Boulder"/>
                <a:sym typeface="Boulder"/>
              </a:rPr>
              <a:t>4</a:t>
            </a:r>
          </a:p>
        </p:txBody>
      </p:sp>
    </p:spTree>
  </p:cSld>
  <p:clrMapOvr>
    <a:masterClrMapping/>
  </p:clrMapOvr>
  <p:transition spd="fast">
    <p:fade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B9E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834275" y="3457433"/>
            <a:ext cx="6314453" cy="1183960"/>
          </a:xfrm>
          <a:custGeom>
            <a:avLst/>
            <a:gdLst/>
            <a:ahLst/>
            <a:cxnLst/>
            <a:rect r="r" b="b" t="t" l="l"/>
            <a:pathLst>
              <a:path h="1183960" w="6314453">
                <a:moveTo>
                  <a:pt x="0" y="0"/>
                </a:moveTo>
                <a:lnTo>
                  <a:pt x="6314454" y="0"/>
                </a:lnTo>
                <a:lnTo>
                  <a:pt x="6314454" y="1183960"/>
                </a:lnTo>
                <a:lnTo>
                  <a:pt x="0" y="11839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3" id="3"/>
          <p:cNvSpPr txBox="true"/>
          <p:nvPr/>
        </p:nvSpPr>
        <p:spPr>
          <a:xfrm rot="0">
            <a:off x="2299037" y="3650582"/>
            <a:ext cx="5384929" cy="7214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897"/>
              </a:lnSpc>
              <a:spcBef>
                <a:spcPct val="0"/>
              </a:spcBef>
            </a:pPr>
            <a:r>
              <a:rPr lang="en-US" sz="4273">
                <a:solidFill>
                  <a:srgbClr val="01070A"/>
                </a:solidFill>
                <a:latin typeface="Now Bold"/>
                <a:ea typeface="Now Bold"/>
                <a:cs typeface="Now Bold"/>
                <a:sym typeface="Now Bold"/>
              </a:rPr>
              <a:t>Основной метод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9646702" y="3392380"/>
            <a:ext cx="7321467" cy="1372775"/>
          </a:xfrm>
          <a:custGeom>
            <a:avLst/>
            <a:gdLst/>
            <a:ahLst/>
            <a:cxnLst/>
            <a:rect r="r" b="b" t="t" l="l"/>
            <a:pathLst>
              <a:path h="1372775" w="7321467">
                <a:moveTo>
                  <a:pt x="0" y="0"/>
                </a:moveTo>
                <a:lnTo>
                  <a:pt x="7321466" y="0"/>
                </a:lnTo>
                <a:lnTo>
                  <a:pt x="7321466" y="1372775"/>
                </a:lnTo>
                <a:lnTo>
                  <a:pt x="0" y="13727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5" id="5"/>
          <p:cNvSpPr txBox="true"/>
          <p:nvPr/>
        </p:nvSpPr>
        <p:spPr>
          <a:xfrm rot="0">
            <a:off x="1141289" y="4658758"/>
            <a:ext cx="8004422" cy="42324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43"/>
              </a:lnSpc>
            </a:pPr>
            <a:r>
              <a:rPr lang="en-US" sz="3224">
                <a:solidFill>
                  <a:srgbClr val="01070A"/>
                </a:solidFill>
                <a:latin typeface="Now"/>
                <a:ea typeface="Now"/>
                <a:cs typeface="Now"/>
                <a:sym typeface="Now"/>
              </a:rPr>
              <a:t>Предполагается система чтения с определенной последовательностью, тематикой, отработкой прочитанного. </a:t>
            </a:r>
          </a:p>
          <a:p>
            <a:pPr algn="ctr">
              <a:lnSpc>
                <a:spcPts val="5643"/>
              </a:lnSpc>
            </a:pPr>
            <a:r>
              <a:rPr lang="en-US" sz="3224">
                <a:solidFill>
                  <a:srgbClr val="01070A"/>
                </a:solidFill>
                <a:latin typeface="Now"/>
                <a:ea typeface="Now"/>
                <a:cs typeface="Now"/>
                <a:sym typeface="Now"/>
              </a:rPr>
              <a:t>Больше внимания обращается на биографическую, мировоззренческую, специальную литературу.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260011" y="4728057"/>
            <a:ext cx="8137772" cy="41858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17"/>
              </a:lnSpc>
            </a:pPr>
            <a:r>
              <a:rPr lang="en-US" sz="3209">
                <a:solidFill>
                  <a:srgbClr val="01070A"/>
                </a:solidFill>
                <a:latin typeface="Now"/>
                <a:ea typeface="Now"/>
                <a:cs typeface="Now"/>
                <a:sym typeface="Now"/>
              </a:rPr>
              <a:t>Для решения частных задач во время коррекционных мероприятий, носящих узкую направленность: коррекция детскородительских отношений, </a:t>
            </a:r>
          </a:p>
          <a:p>
            <a:pPr algn="ctr">
              <a:lnSpc>
                <a:spcPts val="5617"/>
              </a:lnSpc>
            </a:pPr>
            <a:r>
              <a:rPr lang="en-US" sz="3209">
                <a:solidFill>
                  <a:srgbClr val="01070A"/>
                </a:solidFill>
                <a:latin typeface="Now"/>
                <a:ea typeface="Now"/>
                <a:cs typeface="Now"/>
                <a:sym typeface="Now"/>
              </a:rPr>
              <a:t>при эмоционально стрессовых </a:t>
            </a:r>
          </a:p>
          <a:p>
            <a:pPr algn="ctr">
              <a:lnSpc>
                <a:spcPts val="5617"/>
              </a:lnSpc>
            </a:pPr>
            <a:r>
              <a:rPr lang="en-US" sz="3209">
                <a:solidFill>
                  <a:srgbClr val="01070A"/>
                </a:solidFill>
                <a:latin typeface="Now"/>
                <a:ea typeface="Now"/>
                <a:cs typeface="Now"/>
                <a:sym typeface="Now"/>
              </a:rPr>
              <a:t>нарушениях и т.д.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635097" y="685009"/>
            <a:ext cx="15017806" cy="24071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15"/>
              </a:lnSpc>
            </a:pPr>
            <a:r>
              <a:rPr lang="en-US" sz="9599" spc="-787">
                <a:solidFill>
                  <a:srgbClr val="01070A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ИСПОЛЬЗОВАНИЕ БИБЛИОТЕРАПИИ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-5400000">
            <a:off x="-13337416" y="3713463"/>
            <a:ext cx="25872159" cy="2860073"/>
          </a:xfrm>
          <a:custGeom>
            <a:avLst/>
            <a:gdLst/>
            <a:ahLst/>
            <a:cxnLst/>
            <a:rect r="r" b="b" t="t" l="l"/>
            <a:pathLst>
              <a:path h="2860073" w="25872159">
                <a:moveTo>
                  <a:pt x="0" y="0"/>
                </a:moveTo>
                <a:lnTo>
                  <a:pt x="25872159" y="0"/>
                </a:lnTo>
                <a:lnTo>
                  <a:pt x="25872159" y="2860074"/>
                </a:lnTo>
                <a:lnTo>
                  <a:pt x="0" y="28600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5400000">
            <a:off x="6247827" y="3966162"/>
            <a:ext cx="25872159" cy="2860073"/>
          </a:xfrm>
          <a:custGeom>
            <a:avLst/>
            <a:gdLst/>
            <a:ahLst/>
            <a:cxnLst/>
            <a:rect r="r" b="b" t="t" l="l"/>
            <a:pathLst>
              <a:path h="2860073" w="25872159">
                <a:moveTo>
                  <a:pt x="0" y="0"/>
                </a:moveTo>
                <a:lnTo>
                  <a:pt x="25872159" y="0"/>
                </a:lnTo>
                <a:lnTo>
                  <a:pt x="25872159" y="2860074"/>
                </a:lnTo>
                <a:lnTo>
                  <a:pt x="0" y="28600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0614970" y="3351035"/>
            <a:ext cx="5384929" cy="13950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483"/>
              </a:lnSpc>
              <a:spcBef>
                <a:spcPct val="0"/>
              </a:spcBef>
            </a:pPr>
            <a:r>
              <a:rPr lang="en-US" sz="3973">
                <a:solidFill>
                  <a:srgbClr val="01070A"/>
                </a:solidFill>
                <a:latin typeface="Now Bold"/>
                <a:ea typeface="Now Bold"/>
                <a:cs typeface="Now Bold"/>
                <a:sym typeface="Now Bold"/>
              </a:rPr>
              <a:t>Вспомогательный метод </a:t>
            </a:r>
          </a:p>
        </p:txBody>
      </p:sp>
    </p:spTree>
  </p:cSld>
  <p:clrMapOvr>
    <a:masterClrMapping/>
  </p:clrMapOvr>
  <p:transition spd="fast">
    <p:fade/>
  </p:transition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E4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971317" y="698570"/>
            <a:ext cx="12345365" cy="2367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443"/>
              </a:lnSpc>
              <a:spcBef>
                <a:spcPct val="0"/>
              </a:spcBef>
            </a:pPr>
            <a:r>
              <a:rPr lang="en-US" sz="6843">
                <a:solidFill>
                  <a:srgbClr val="01070A"/>
                </a:solidFill>
                <a:latin typeface="Now Heavy"/>
                <a:ea typeface="Now Heavy"/>
                <a:cs typeface="Now Heavy"/>
                <a:sym typeface="Now Heavy"/>
              </a:rPr>
              <a:t>ПСИХОКОРРЕКЦИОННЫЕ ПРОЦЕССЫ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2097421" y="3265647"/>
            <a:ext cx="6649725" cy="1246823"/>
          </a:xfrm>
          <a:custGeom>
            <a:avLst/>
            <a:gdLst/>
            <a:ahLst/>
            <a:cxnLst/>
            <a:rect r="r" b="b" t="t" l="l"/>
            <a:pathLst>
              <a:path h="1246823" w="6649725">
                <a:moveTo>
                  <a:pt x="0" y="0"/>
                </a:moveTo>
                <a:lnTo>
                  <a:pt x="6649725" y="0"/>
                </a:lnTo>
                <a:lnTo>
                  <a:pt x="6649725" y="1246823"/>
                </a:lnTo>
                <a:lnTo>
                  <a:pt x="0" y="12468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4" id="4"/>
          <p:cNvSpPr txBox="true"/>
          <p:nvPr/>
        </p:nvSpPr>
        <p:spPr>
          <a:xfrm rot="0">
            <a:off x="2705339" y="3539275"/>
            <a:ext cx="5530875" cy="7214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897"/>
              </a:lnSpc>
              <a:spcBef>
                <a:spcPct val="0"/>
              </a:spcBef>
            </a:pPr>
            <a:r>
              <a:rPr lang="en-US" sz="4273">
                <a:solidFill>
                  <a:srgbClr val="01070A"/>
                </a:solidFill>
                <a:latin typeface="Now Bold"/>
                <a:ea typeface="Now Bold"/>
                <a:cs typeface="Now Bold"/>
                <a:sym typeface="Now Bold"/>
              </a:rPr>
              <a:t>Неспецифические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9537458" y="3287128"/>
            <a:ext cx="6420597" cy="1203862"/>
          </a:xfrm>
          <a:custGeom>
            <a:avLst/>
            <a:gdLst/>
            <a:ahLst/>
            <a:cxnLst/>
            <a:rect r="r" b="b" t="t" l="l"/>
            <a:pathLst>
              <a:path h="1203862" w="6420597">
                <a:moveTo>
                  <a:pt x="0" y="0"/>
                </a:moveTo>
                <a:lnTo>
                  <a:pt x="6420597" y="0"/>
                </a:lnTo>
                <a:lnTo>
                  <a:pt x="6420597" y="1203862"/>
                </a:lnTo>
                <a:lnTo>
                  <a:pt x="0" y="12038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6" id="6"/>
          <p:cNvSpPr txBox="true"/>
          <p:nvPr/>
        </p:nvSpPr>
        <p:spPr>
          <a:xfrm rot="0">
            <a:off x="9827005" y="3489720"/>
            <a:ext cx="5639856" cy="7224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835"/>
              </a:lnSpc>
              <a:spcBef>
                <a:spcPct val="0"/>
              </a:spcBef>
            </a:pPr>
            <a:r>
              <a:rPr lang="en-US" sz="4228">
                <a:solidFill>
                  <a:srgbClr val="01070A"/>
                </a:solidFill>
                <a:latin typeface="Now Bold"/>
                <a:ea typeface="Now Bold"/>
                <a:cs typeface="Now Bold"/>
                <a:sym typeface="Now Bold"/>
              </a:rPr>
              <a:t>Специфические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211985" y="4569620"/>
            <a:ext cx="6420597" cy="54910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45125" indent="-272563" lvl="1">
              <a:lnSpc>
                <a:spcPts val="4418"/>
              </a:lnSpc>
              <a:buFont typeface="Arial"/>
              <a:buChar char="•"/>
            </a:pPr>
            <a:r>
              <a:rPr lang="en-US" sz="2524">
                <a:solidFill>
                  <a:srgbClr val="01070A"/>
                </a:solidFill>
                <a:latin typeface="Now"/>
                <a:ea typeface="Now"/>
                <a:cs typeface="Now"/>
                <a:sym typeface="Now"/>
              </a:rPr>
              <a:t>Универсальность своего воздействия на всю личность и на конкретные изменения в целом, преимущественно через всю личность.</a:t>
            </a:r>
          </a:p>
          <a:p>
            <a:pPr algn="l" marL="545125" indent="-272563" lvl="1">
              <a:lnSpc>
                <a:spcPts val="4418"/>
              </a:lnSpc>
              <a:buFont typeface="Arial"/>
              <a:buChar char="•"/>
            </a:pPr>
            <a:r>
              <a:rPr lang="en-US" sz="2524">
                <a:solidFill>
                  <a:srgbClr val="01070A"/>
                </a:solidFill>
                <a:latin typeface="Now"/>
                <a:ea typeface="Now"/>
                <a:cs typeface="Now"/>
                <a:sym typeface="Now"/>
              </a:rPr>
              <a:t>Успокоение; удовольствие, радость; чувство уверенности в себе, вера в свои возможности, удовлетворение собой; достаточно общая психическая активность.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198236" y="4569620"/>
            <a:ext cx="7099042" cy="45325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63502" indent="-281751" lvl="1">
              <a:lnSpc>
                <a:spcPts val="4567"/>
              </a:lnSpc>
              <a:buFont typeface="Arial"/>
              <a:buChar char="•"/>
            </a:pPr>
            <a:r>
              <a:rPr lang="en-US" sz="2610">
                <a:solidFill>
                  <a:srgbClr val="01070A"/>
                </a:solidFill>
                <a:latin typeface="Now"/>
                <a:ea typeface="Now"/>
                <a:cs typeface="Now"/>
                <a:sym typeface="Now"/>
              </a:rPr>
              <a:t>Более узкая специальная направленность на личность или на какой-то психический процесс: конкретные чувства, деятельность, мышление. Они более просты, конкретны и легче регулируются. </a:t>
            </a:r>
          </a:p>
          <a:p>
            <a:pPr algn="l" marL="563502" indent="-281751" lvl="1">
              <a:lnSpc>
                <a:spcPts val="4567"/>
              </a:lnSpc>
              <a:buFont typeface="Arial"/>
              <a:buChar char="•"/>
            </a:pPr>
            <a:r>
              <a:rPr lang="en-US" sz="2610">
                <a:solidFill>
                  <a:srgbClr val="01070A"/>
                </a:solidFill>
                <a:latin typeface="Now"/>
                <a:ea typeface="Now"/>
                <a:cs typeface="Now"/>
                <a:sym typeface="Now"/>
              </a:rPr>
              <a:t>Контроль, эмоциональная проработка, тренировка, разрешение конфликта. 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-5400000">
            <a:off x="-13208288" y="3713463"/>
            <a:ext cx="25872159" cy="2860073"/>
          </a:xfrm>
          <a:custGeom>
            <a:avLst/>
            <a:gdLst/>
            <a:ahLst/>
            <a:cxnLst/>
            <a:rect r="r" b="b" t="t" l="l"/>
            <a:pathLst>
              <a:path h="2860073" w="25872159">
                <a:moveTo>
                  <a:pt x="0" y="0"/>
                </a:moveTo>
                <a:lnTo>
                  <a:pt x="25872159" y="0"/>
                </a:lnTo>
                <a:lnTo>
                  <a:pt x="25872159" y="2860074"/>
                </a:lnTo>
                <a:lnTo>
                  <a:pt x="0" y="28600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5400000">
            <a:off x="5753257" y="3916705"/>
            <a:ext cx="25872159" cy="2860073"/>
          </a:xfrm>
          <a:custGeom>
            <a:avLst/>
            <a:gdLst/>
            <a:ahLst/>
            <a:cxnLst/>
            <a:rect r="r" b="b" t="t" l="l"/>
            <a:pathLst>
              <a:path h="2860073" w="25872159">
                <a:moveTo>
                  <a:pt x="0" y="0"/>
                </a:moveTo>
                <a:lnTo>
                  <a:pt x="25872159" y="0"/>
                </a:lnTo>
                <a:lnTo>
                  <a:pt x="25872159" y="2860074"/>
                </a:lnTo>
                <a:lnTo>
                  <a:pt x="0" y="28600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E4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470297" y="3534382"/>
            <a:ext cx="13347405" cy="4851581"/>
            <a:chOff x="0" y="0"/>
            <a:chExt cx="2420032" cy="87964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20032" cy="879645"/>
            </a:xfrm>
            <a:custGeom>
              <a:avLst/>
              <a:gdLst/>
              <a:ahLst/>
              <a:cxnLst/>
              <a:rect r="r" b="b" t="t" l="l"/>
              <a:pathLst>
                <a:path h="879645" w="2420032">
                  <a:moveTo>
                    <a:pt x="0" y="0"/>
                  </a:moveTo>
                  <a:lnTo>
                    <a:pt x="2420032" y="0"/>
                  </a:lnTo>
                  <a:lnTo>
                    <a:pt x="2420032" y="879645"/>
                  </a:lnTo>
                  <a:lnTo>
                    <a:pt x="0" y="879645"/>
                  </a:lnTo>
                  <a:close/>
                </a:path>
              </a:pathLst>
            </a:custGeom>
            <a:solidFill>
              <a:srgbClr val="272665">
                <a:alpha val="43922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14300"/>
              <a:ext cx="2420032" cy="9939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 marL="424640" indent="-212320" lvl="1">
                <a:lnSpc>
                  <a:spcPts val="3441"/>
                </a:lnSpc>
                <a:spcBef>
                  <a:spcPct val="0"/>
                </a:spcBef>
                <a:buFont typeface="Arial"/>
                <a:buChar char="•"/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2603569" y="3947539"/>
            <a:ext cx="13080862" cy="38442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19"/>
              </a:lnSpc>
            </a:pPr>
            <a:r>
              <a:rPr lang="en-US" sz="429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 Успокоение:</a:t>
            </a:r>
          </a:p>
          <a:p>
            <a:pPr algn="l" marL="755641" indent="-377820" lvl="1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Клиента может успокаивать специально подобранная публицистическая, художественная литература. </a:t>
            </a:r>
          </a:p>
          <a:p>
            <a:pPr algn="l" marL="755641" indent="-377820" lvl="1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Чтение такой литературы приводит клиента в состояние покоя, умиротворения.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94722" y="1195065"/>
            <a:ext cx="16098556" cy="23583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09"/>
              </a:lnSpc>
            </a:pPr>
            <a:r>
              <a:rPr lang="en-US" sz="9899">
                <a:solidFill>
                  <a:srgbClr val="000000"/>
                </a:solidFill>
                <a:latin typeface="Intro"/>
                <a:ea typeface="Intro"/>
                <a:cs typeface="Intro"/>
                <a:sym typeface="Intro"/>
              </a:rPr>
              <a:t>Неспецифические</a:t>
            </a:r>
          </a:p>
          <a:p>
            <a:pPr algn="ctr">
              <a:lnSpc>
                <a:spcPts val="8909"/>
              </a:lnSpc>
            </a:pPr>
            <a:r>
              <a:rPr lang="en-US" sz="9899">
                <a:solidFill>
                  <a:srgbClr val="000000"/>
                </a:solidFill>
                <a:latin typeface="Intro"/>
                <a:ea typeface="Intro"/>
                <a:cs typeface="Intro"/>
                <a:sym typeface="Intro"/>
              </a:rPr>
              <a:t>ПРОЦЕССЫ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-5669865" y="8575018"/>
            <a:ext cx="25872159" cy="2860073"/>
          </a:xfrm>
          <a:custGeom>
            <a:avLst/>
            <a:gdLst/>
            <a:ahLst/>
            <a:cxnLst/>
            <a:rect r="r" b="b" t="t" l="l"/>
            <a:pathLst>
              <a:path h="2860073" w="25872159">
                <a:moveTo>
                  <a:pt x="0" y="0"/>
                </a:moveTo>
                <a:lnTo>
                  <a:pt x="25872159" y="0"/>
                </a:lnTo>
                <a:lnTo>
                  <a:pt x="25872159" y="2860074"/>
                </a:lnTo>
                <a:lnTo>
                  <a:pt x="0" y="28600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6451458" y="-2070226"/>
            <a:ext cx="25872159" cy="2860073"/>
          </a:xfrm>
          <a:custGeom>
            <a:avLst/>
            <a:gdLst/>
            <a:ahLst/>
            <a:cxnLst/>
            <a:rect r="r" b="b" t="t" l="l"/>
            <a:pathLst>
              <a:path h="2860073" w="25872159">
                <a:moveTo>
                  <a:pt x="0" y="0"/>
                </a:moveTo>
                <a:lnTo>
                  <a:pt x="25872159" y="0"/>
                </a:lnTo>
                <a:lnTo>
                  <a:pt x="25872159" y="2860073"/>
                </a:lnTo>
                <a:lnTo>
                  <a:pt x="0" y="28600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B9E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470297" y="3418250"/>
            <a:ext cx="13347405" cy="5535938"/>
            <a:chOff x="0" y="0"/>
            <a:chExt cx="2420032" cy="100372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20032" cy="1003727"/>
            </a:xfrm>
            <a:custGeom>
              <a:avLst/>
              <a:gdLst/>
              <a:ahLst/>
              <a:cxnLst/>
              <a:rect r="r" b="b" t="t" l="l"/>
              <a:pathLst>
                <a:path h="1003727" w="2420032">
                  <a:moveTo>
                    <a:pt x="0" y="0"/>
                  </a:moveTo>
                  <a:lnTo>
                    <a:pt x="2420032" y="0"/>
                  </a:lnTo>
                  <a:lnTo>
                    <a:pt x="2420032" y="1003727"/>
                  </a:lnTo>
                  <a:lnTo>
                    <a:pt x="0" y="1003727"/>
                  </a:lnTo>
                  <a:close/>
                </a:path>
              </a:pathLst>
            </a:custGeom>
            <a:solidFill>
              <a:srgbClr val="E6E4EF">
                <a:alpha val="43922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14300"/>
              <a:ext cx="2420032" cy="11180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 marL="424640" indent="-212320" lvl="1">
                <a:lnSpc>
                  <a:spcPts val="3441"/>
                </a:lnSpc>
                <a:spcBef>
                  <a:spcPct val="0"/>
                </a:spcBef>
                <a:buFont typeface="Arial"/>
                <a:buChar char="•"/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2620470" y="3449824"/>
            <a:ext cx="12783290" cy="5415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88"/>
              </a:lnSpc>
            </a:pPr>
            <a:r>
              <a:rPr lang="en-US" sz="3420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   Удовольствие:</a:t>
            </a:r>
          </a:p>
          <a:p>
            <a:pPr algn="l" marL="738451" indent="-369226" lvl="1">
              <a:lnSpc>
                <a:spcPts val="4788"/>
              </a:lnSpc>
              <a:buFont typeface="Arial"/>
              <a:buChar char="•"/>
            </a:pPr>
            <a:r>
              <a:rPr lang="en-US" sz="3420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Люди с проблемами чувствуют себя отделенными от мира своей проблемой и ограничены в получении удовольствия из этого мира. </a:t>
            </a:r>
          </a:p>
          <a:p>
            <a:pPr algn="l" marL="738451" indent="-369226" lvl="1">
              <a:lnSpc>
                <a:spcPts val="4788"/>
              </a:lnSpc>
              <a:buFont typeface="Arial"/>
              <a:buChar char="•"/>
            </a:pPr>
            <a:r>
              <a:rPr lang="en-US" sz="3420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Чтение хорошей книги, особенно если книга достаточно сложная или динамичная, дает клиенту необходимое дополнительное удовольствие.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-5735808" y="9258300"/>
            <a:ext cx="25872159" cy="2860073"/>
          </a:xfrm>
          <a:custGeom>
            <a:avLst/>
            <a:gdLst/>
            <a:ahLst/>
            <a:cxnLst/>
            <a:rect r="r" b="b" t="t" l="l"/>
            <a:pathLst>
              <a:path h="2860073" w="25872159">
                <a:moveTo>
                  <a:pt x="0" y="0"/>
                </a:moveTo>
                <a:lnTo>
                  <a:pt x="25872159" y="0"/>
                </a:lnTo>
                <a:lnTo>
                  <a:pt x="25872159" y="2860073"/>
                </a:lnTo>
                <a:lnTo>
                  <a:pt x="0" y="28600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6451458" y="-2070226"/>
            <a:ext cx="25872159" cy="2860073"/>
          </a:xfrm>
          <a:custGeom>
            <a:avLst/>
            <a:gdLst/>
            <a:ahLst/>
            <a:cxnLst/>
            <a:rect r="r" b="b" t="t" l="l"/>
            <a:pathLst>
              <a:path h="2860073" w="25872159">
                <a:moveTo>
                  <a:pt x="0" y="0"/>
                </a:moveTo>
                <a:lnTo>
                  <a:pt x="25872159" y="0"/>
                </a:lnTo>
                <a:lnTo>
                  <a:pt x="25872159" y="2860073"/>
                </a:lnTo>
                <a:lnTo>
                  <a:pt x="0" y="28600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104247" y="1110507"/>
            <a:ext cx="16098556" cy="23583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09"/>
              </a:lnSpc>
            </a:pPr>
            <a:r>
              <a:rPr lang="en-US" sz="9899">
                <a:solidFill>
                  <a:srgbClr val="000000"/>
                </a:solidFill>
                <a:latin typeface="Intro"/>
                <a:ea typeface="Intro"/>
                <a:cs typeface="Intro"/>
                <a:sym typeface="Intro"/>
              </a:rPr>
              <a:t>Неспецифические</a:t>
            </a:r>
          </a:p>
          <a:p>
            <a:pPr algn="ctr">
              <a:lnSpc>
                <a:spcPts val="8909"/>
              </a:lnSpc>
            </a:pPr>
            <a:r>
              <a:rPr lang="en-US" sz="9899">
                <a:solidFill>
                  <a:srgbClr val="000000"/>
                </a:solidFill>
                <a:latin typeface="Intro"/>
                <a:ea typeface="Intro"/>
                <a:cs typeface="Intro"/>
                <a:sym typeface="Intro"/>
              </a:rPr>
              <a:t>ПРОЦЕССЫ</a:t>
            </a:r>
          </a:p>
        </p:txBody>
      </p:sp>
    </p:spTree>
  </p:cSld>
  <p:clrMapOvr>
    <a:masterClrMapping/>
  </p:clrMapOvr>
  <p:transition spd="fast">
    <p:fade/>
  </p:transition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E4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470297" y="3467707"/>
            <a:ext cx="13347405" cy="4851581"/>
            <a:chOff x="0" y="0"/>
            <a:chExt cx="2420032" cy="87964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20032" cy="879645"/>
            </a:xfrm>
            <a:custGeom>
              <a:avLst/>
              <a:gdLst/>
              <a:ahLst/>
              <a:cxnLst/>
              <a:rect r="r" b="b" t="t" l="l"/>
              <a:pathLst>
                <a:path h="879645" w="2420032">
                  <a:moveTo>
                    <a:pt x="0" y="0"/>
                  </a:moveTo>
                  <a:lnTo>
                    <a:pt x="2420032" y="0"/>
                  </a:lnTo>
                  <a:lnTo>
                    <a:pt x="2420032" y="879645"/>
                  </a:lnTo>
                  <a:lnTo>
                    <a:pt x="0" y="879645"/>
                  </a:lnTo>
                  <a:close/>
                </a:path>
              </a:pathLst>
            </a:custGeom>
            <a:solidFill>
              <a:srgbClr val="272665">
                <a:alpha val="43922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14300"/>
              <a:ext cx="2420032" cy="9939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 marL="424640" indent="-212320" lvl="1">
                <a:lnSpc>
                  <a:spcPts val="3441"/>
                </a:lnSpc>
                <a:spcBef>
                  <a:spcPct val="0"/>
                </a:spcBef>
                <a:buFont typeface="Arial"/>
                <a:buChar char="•"/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2613094" y="3713860"/>
            <a:ext cx="13080862" cy="4302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 Чувство</a:t>
            </a:r>
            <a:r>
              <a:rPr lang="en-US" sz="349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уверенности в себе:</a:t>
            </a:r>
          </a:p>
          <a:p>
            <a:pPr algn="l" marL="755641" indent="-377820" lvl="1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Вера в свои возможности у клиента возникает при чтении биографии, автобиографии, воспоминаний, писем выдающихся людей и чтении книг, где персонажи с трудной судьбой тем не менее с достоинством выходят из достаточно сложной жизненной ситуации.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-5669865" y="8575018"/>
            <a:ext cx="25872159" cy="2860073"/>
          </a:xfrm>
          <a:custGeom>
            <a:avLst/>
            <a:gdLst/>
            <a:ahLst/>
            <a:cxnLst/>
            <a:rect r="r" b="b" t="t" l="l"/>
            <a:pathLst>
              <a:path h="2860073" w="25872159">
                <a:moveTo>
                  <a:pt x="0" y="0"/>
                </a:moveTo>
                <a:lnTo>
                  <a:pt x="25872159" y="0"/>
                </a:lnTo>
                <a:lnTo>
                  <a:pt x="25872159" y="2860074"/>
                </a:lnTo>
                <a:lnTo>
                  <a:pt x="0" y="28600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6451458" y="-2070226"/>
            <a:ext cx="25872159" cy="2860073"/>
          </a:xfrm>
          <a:custGeom>
            <a:avLst/>
            <a:gdLst/>
            <a:ahLst/>
            <a:cxnLst/>
            <a:rect r="r" b="b" t="t" l="l"/>
            <a:pathLst>
              <a:path h="2860073" w="25872159">
                <a:moveTo>
                  <a:pt x="0" y="0"/>
                </a:moveTo>
                <a:lnTo>
                  <a:pt x="25872159" y="0"/>
                </a:lnTo>
                <a:lnTo>
                  <a:pt x="25872159" y="2860073"/>
                </a:lnTo>
                <a:lnTo>
                  <a:pt x="0" y="28600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104247" y="1110507"/>
            <a:ext cx="16098556" cy="23583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09"/>
              </a:lnSpc>
            </a:pPr>
            <a:r>
              <a:rPr lang="en-US" sz="9899">
                <a:solidFill>
                  <a:srgbClr val="000000"/>
                </a:solidFill>
                <a:latin typeface="Intro"/>
                <a:ea typeface="Intro"/>
                <a:cs typeface="Intro"/>
                <a:sym typeface="Intro"/>
              </a:rPr>
              <a:t>Неспецифические</a:t>
            </a:r>
          </a:p>
          <a:p>
            <a:pPr algn="ctr">
              <a:lnSpc>
                <a:spcPts val="8909"/>
              </a:lnSpc>
            </a:pPr>
            <a:r>
              <a:rPr lang="en-US" sz="9899">
                <a:solidFill>
                  <a:srgbClr val="000000"/>
                </a:solidFill>
                <a:latin typeface="Intro"/>
                <a:ea typeface="Intro"/>
                <a:cs typeface="Intro"/>
                <a:sym typeface="Intro"/>
              </a:rPr>
              <a:t>ПРОЦЕССЫ</a:t>
            </a:r>
          </a:p>
        </p:txBody>
      </p:sp>
    </p:spTree>
  </p:cSld>
  <p:clrMapOvr>
    <a:masterClrMapping/>
  </p:clrMapOvr>
  <p:transition spd="fast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DAGDxifHj9w</dc:identifier>
  <dcterms:modified xsi:type="dcterms:W3CDTF">2011-08-01T06:04:30Z</dcterms:modified>
  <cp:revision>1</cp:revision>
  <dc:title>Кристина презент</dc:title>
</cp:coreProperties>
</file>